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402" r:id="rId5"/>
    <p:sldId id="283" r:id="rId6"/>
    <p:sldId id="387" r:id="rId7"/>
    <p:sldId id="361" r:id="rId8"/>
    <p:sldId id="408" r:id="rId9"/>
    <p:sldId id="362" r:id="rId10"/>
    <p:sldId id="363" r:id="rId11"/>
    <p:sldId id="364" r:id="rId12"/>
    <p:sldId id="365" r:id="rId13"/>
    <p:sldId id="366" r:id="rId14"/>
    <p:sldId id="367" r:id="rId15"/>
    <p:sldId id="396" r:id="rId16"/>
    <p:sldId id="358" r:id="rId17"/>
    <p:sldId id="359" r:id="rId18"/>
    <p:sldId id="360" r:id="rId19"/>
    <p:sldId id="404" r:id="rId20"/>
    <p:sldId id="368" r:id="rId21"/>
    <p:sldId id="369" r:id="rId22"/>
    <p:sldId id="370" r:id="rId23"/>
    <p:sldId id="371" r:id="rId24"/>
    <p:sldId id="407" r:id="rId25"/>
    <p:sldId id="372" r:id="rId26"/>
    <p:sldId id="373" r:id="rId27"/>
    <p:sldId id="375" r:id="rId28"/>
    <p:sldId id="376" r:id="rId29"/>
    <p:sldId id="390" r:id="rId30"/>
    <p:sldId id="392" r:id="rId31"/>
    <p:sldId id="393" r:id="rId32"/>
    <p:sldId id="395" r:id="rId33"/>
    <p:sldId id="391" r:id="rId34"/>
    <p:sldId id="394" r:id="rId35"/>
    <p:sldId id="406" r:id="rId36"/>
    <p:sldId id="377" r:id="rId37"/>
    <p:sldId id="397" r:id="rId38"/>
    <p:sldId id="401" r:id="rId39"/>
    <p:sldId id="398" r:id="rId40"/>
    <p:sldId id="403" r:id="rId41"/>
    <p:sldId id="400" r:id="rId42"/>
  </p:sldIdLst>
  <p:sldSz cx="9144000" cy="5143500" type="screen16x9"/>
  <p:notesSz cx="6797675" cy="98726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0AFC"/>
    <a:srgbClr val="DEAA7F"/>
    <a:srgbClr val="C48886"/>
    <a:srgbClr val="C68C8B"/>
    <a:srgbClr val="727272"/>
    <a:srgbClr val="5C516C"/>
    <a:srgbClr val="0A9FC8"/>
    <a:srgbClr val="021059"/>
    <a:srgbClr val="4284C7"/>
    <a:srgbClr val="14253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42" autoAdjust="0"/>
    <p:restoredTop sz="77916"/>
  </p:normalViewPr>
  <p:slideViewPr>
    <p:cSldViewPr snapToGrid="0" snapToObjects="1">
      <p:cViewPr varScale="1">
        <p:scale>
          <a:sx n="113" d="100"/>
          <a:sy n="113" d="100"/>
        </p:scale>
        <p:origin x="1840"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50443" y="0"/>
            <a:ext cx="2945659" cy="493633"/>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12/31/22</a:t>
            </a:fld>
            <a:endParaRPr lang="en-US" dirty="0">
              <a:latin typeface="Arial"/>
            </a:endParaRPr>
          </a:p>
        </p:txBody>
      </p:sp>
      <p:sp>
        <p:nvSpPr>
          <p:cNvPr id="4" name="Footer Placeholder 3"/>
          <p:cNvSpPr>
            <a:spLocks noGrp="1"/>
          </p:cNvSpPr>
          <p:nvPr>
            <p:ph type="ftr" sz="quarter" idx="2"/>
          </p:nvPr>
        </p:nvSpPr>
        <p:spPr>
          <a:xfrm>
            <a:off x="0" y="9377316"/>
            <a:ext cx="2945659" cy="493633"/>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50443" y="9377316"/>
            <a:ext cx="2945659" cy="493633"/>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en-SG" dirty="0"/>
          </a:p>
        </p:txBody>
      </p:sp>
      <p:sp>
        <p:nvSpPr>
          <p:cNvPr id="3" name="Date Placeholder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D59DFB6F-C049-4BD1-ABC8-383C204381C3}" type="datetimeFigureOut">
              <a:rPr lang="en-SG" smtClean="0"/>
              <a:t>31/12/22</a:t>
            </a:fld>
            <a:endParaRPr lang="en-SG" dirty="0"/>
          </a:p>
        </p:txBody>
      </p:sp>
      <p:sp>
        <p:nvSpPr>
          <p:cNvPr id="4" name="Slide Image Placeholder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en-SG" dirty="0"/>
          </a:p>
        </p:txBody>
      </p:sp>
      <p:sp>
        <p:nvSpPr>
          <p:cNvPr id="5" name="Notes Placeholder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en-SG" dirty="0"/>
          </a:p>
        </p:txBody>
      </p:sp>
      <p:sp>
        <p:nvSpPr>
          <p:cNvPr id="7" name="Slide Number Placeholder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25804906-5A6E-40E7-A2A7-F0ADDFD51A29}" type="slidenum">
              <a:rPr lang="en-SG" smtClean="0"/>
              <a:t>‹#›</a:t>
            </a:fld>
            <a:endParaRPr lang="en-SG" dirty="0"/>
          </a:p>
        </p:txBody>
      </p:sp>
    </p:spTree>
    <p:extLst>
      <p:ext uri="{BB962C8B-B14F-4D97-AF65-F5344CB8AC3E}">
        <p14:creationId xmlns:p14="http://schemas.microsoft.com/office/powerpoint/2010/main" val="3465641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1</a:t>
            </a:fld>
            <a:endParaRPr lang="en-SG" dirty="0"/>
          </a:p>
        </p:txBody>
      </p:sp>
    </p:spTree>
    <p:extLst>
      <p:ext uri="{BB962C8B-B14F-4D97-AF65-F5344CB8AC3E}">
        <p14:creationId xmlns:p14="http://schemas.microsoft.com/office/powerpoint/2010/main" val="2559933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defRPr/>
            </a:pPr>
            <a:endParaRPr lang="en-US"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9E6E9C8-09BD-4524-955E-E80F7DAEB649}" type="slidenum">
              <a:rPr lang="en-US" altLang="en-US"/>
              <a:pPr eaLnBrk="1" hangingPunct="1"/>
              <a:t>10</a:t>
            </a:fld>
            <a:endParaRPr lang="en-US" altLang="en-US" dirty="0"/>
          </a:p>
        </p:txBody>
      </p:sp>
    </p:spTree>
    <p:extLst>
      <p:ext uri="{BB962C8B-B14F-4D97-AF65-F5344CB8AC3E}">
        <p14:creationId xmlns:p14="http://schemas.microsoft.com/office/powerpoint/2010/main" val="2226054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1. recursive. Always start from the very definitive reward. 2. a value for each state </a:t>
            </a:r>
            <a:r>
              <a:rPr lang="en-US"/>
              <a:t>by expectation.. </a:t>
            </a:r>
            <a:r>
              <a:rPr lang="en-US" dirty="0"/>
              <a:t>3. always choose the action that max </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32147FC7-F1EE-475A-B1DB-655CD84BC226}" type="slidenum">
              <a:rPr lang="en-US" altLang="en-US"/>
              <a:pPr eaLnBrk="1" hangingPunct="1"/>
              <a:t>11</a:t>
            </a:fld>
            <a:endParaRPr lang="en-US" altLang="en-US" dirty="0"/>
          </a:p>
        </p:txBody>
      </p:sp>
    </p:spTree>
    <p:extLst>
      <p:ext uri="{BB962C8B-B14F-4D97-AF65-F5344CB8AC3E}">
        <p14:creationId xmlns:p14="http://schemas.microsoft.com/office/powerpoint/2010/main" val="368175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C2DEE1-8253-46C2-9F54-E8B4D82C03EE}" type="slidenum">
              <a:rPr lang="en-US" altLang="en-US"/>
              <a:pPr/>
              <a:t>13</a:t>
            </a:fld>
            <a:endParaRPr lang="en-US" altLang="en-US"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lang="en-US" altLang="en-US" dirty="0"/>
              <a:t>The percepts are represented by two features: state feature and reward</a:t>
            </a:r>
          </a:p>
        </p:txBody>
      </p:sp>
    </p:spTree>
    <p:extLst>
      <p:ext uri="{BB962C8B-B14F-4D97-AF65-F5344CB8AC3E}">
        <p14:creationId xmlns:p14="http://schemas.microsoft.com/office/powerpoint/2010/main" val="370053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Markov is just an assumption. Any evidence that the assumption is reasonable? When current state and reward can characterize the history completely. For example, when you are in a job interview, the interviewer consider your degree of NTU and your transcripts as a state feature, they won’t care whether you attend this specific lecture. </a:t>
            </a:r>
          </a:p>
          <a:p>
            <a:endParaRPr lang="en-US" dirty="0"/>
          </a:p>
          <a:p>
            <a:r>
              <a:rPr lang="en-US" dirty="0"/>
              <a:t>Non-</a:t>
            </a:r>
            <a:r>
              <a:rPr lang="en-US" dirty="0" err="1"/>
              <a:t>markovian</a:t>
            </a:r>
            <a:r>
              <a:rPr lang="en-US" dirty="0"/>
              <a:t>: our course evaluation</a:t>
            </a:r>
            <a:r>
              <a:rPr lang="en-US" dirty="0">
                <a:sym typeface="Wingdings" pitchFamily="2" charset="2"/>
              </a:rPr>
              <a:t></a:t>
            </a:r>
          </a:p>
          <a:p>
            <a:endParaRPr lang="en-US" dirty="0">
              <a:sym typeface="Wingdings" pitchFamily="2" charset="2"/>
            </a:endParaRPr>
          </a:p>
          <a:p>
            <a:r>
              <a:rPr lang="en-US" dirty="0">
                <a:sym typeface="Wingdings" pitchFamily="2" charset="2"/>
              </a:rPr>
              <a:t>Why we need this? Just give you a hint: you may consider this hint, and bring this into the following slides. Tn = Tn-1 + C.</a:t>
            </a:r>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14</a:t>
            </a:fld>
            <a:endParaRPr lang="en-SG" dirty="0"/>
          </a:p>
        </p:txBody>
      </p:sp>
    </p:spTree>
    <p:extLst>
      <p:ext uri="{BB962C8B-B14F-4D97-AF65-F5344CB8AC3E}">
        <p14:creationId xmlns:p14="http://schemas.microsoft.com/office/powerpoint/2010/main" val="2181571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Transition model is the physical model of the environment. Later, we will show that this is the link between action, past, and now(this is the only notation that has the time link</a:t>
            </a:r>
            <a:r>
              <a:rPr lang="en-US" dirty="0">
                <a:sym typeface="Wingdings" pitchFamily="2" charset="2"/>
              </a:rPr>
              <a:t>)</a:t>
            </a:r>
            <a:r>
              <a:rPr lang="en-US" dirty="0"/>
              <a:t>. And this is also a strong assumption. In RL, we will relax this assumption, i.e., no model.</a:t>
            </a:r>
          </a:p>
          <a:p>
            <a:pPr>
              <a:defRPr/>
            </a:pPr>
            <a:endParaRPr lang="en-US" dirty="0"/>
          </a:p>
          <a:p>
            <a:r>
              <a:rPr lang="en-US" altLang="en-US" dirty="0"/>
              <a:t>In this lecture, only from this, we can have a smart ``guess’’ about the “question mark” of the agent. Sometimes, it is quite horrible: after viewing your behaviors for some time, your parents can read your mind. </a:t>
            </a:r>
          </a:p>
          <a:p>
            <a:endParaRPr lang="en-US" altLang="en-US" dirty="0"/>
          </a:p>
          <a:p>
            <a:r>
              <a:rPr lang="en-US" altLang="en-US" dirty="0"/>
              <a:t>But don’t worry So many limitations.: Question: what is the challenge to read one’s mind? How to know the State representation? How to know the reward?</a:t>
            </a:r>
          </a:p>
          <a:p>
            <a:pPr>
              <a:defRPr/>
            </a:pPr>
            <a:endParaRPr lang="en-US" dirty="0"/>
          </a:p>
          <a:p>
            <a:pPr>
              <a:defRPr/>
            </a:pPr>
            <a:endParaRPr lang="en-US" dirty="0"/>
          </a:p>
          <a:p>
            <a:pPr>
              <a:defRPr/>
            </a:pPr>
            <a:r>
              <a:rPr lang="en-US" dirty="0"/>
              <a:t>Rap-star, PI</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37DE9250-F761-4726-AB00-1C06FF600CAD}" type="slidenum">
              <a:rPr lang="en-US" altLang="en-US"/>
              <a:pPr eaLnBrk="1" hangingPunct="1"/>
              <a:t>15</a:t>
            </a:fld>
            <a:endParaRPr lang="en-US" altLang="en-US" dirty="0"/>
          </a:p>
        </p:txBody>
      </p:sp>
    </p:spTree>
    <p:extLst>
      <p:ext uri="{BB962C8B-B14F-4D97-AF65-F5344CB8AC3E}">
        <p14:creationId xmlns:p14="http://schemas.microsoft.com/office/powerpoint/2010/main" val="3261312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stands for punchline.</a:t>
            </a:r>
          </a:p>
        </p:txBody>
      </p:sp>
      <p:sp>
        <p:nvSpPr>
          <p:cNvPr id="4" name="Slide Number Placeholder 3"/>
          <p:cNvSpPr>
            <a:spLocks noGrp="1"/>
          </p:cNvSpPr>
          <p:nvPr>
            <p:ph type="sldNum" sz="quarter" idx="5"/>
          </p:nvPr>
        </p:nvSpPr>
        <p:spPr/>
        <p:txBody>
          <a:bodyPr/>
          <a:lstStyle/>
          <a:p>
            <a:fld id="{25804906-5A6E-40E7-A2A7-F0ADDFD51A29}" type="slidenum">
              <a:rPr lang="en-SG" smtClean="0"/>
              <a:t>16</a:t>
            </a:fld>
            <a:endParaRPr lang="en-SG" dirty="0"/>
          </a:p>
        </p:txBody>
      </p:sp>
    </p:spTree>
    <p:extLst>
      <p:ext uri="{BB962C8B-B14F-4D97-AF65-F5344CB8AC3E}">
        <p14:creationId xmlns:p14="http://schemas.microsoft.com/office/powerpoint/2010/main" val="1969277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In order to solve for a = pi(s), we need to establish equations. That is, to form a closed loop. To link/put them all together. </a:t>
            </a:r>
          </a:p>
          <a:p>
            <a:pPr>
              <a:defRPr/>
            </a:pPr>
            <a:endParaRPr lang="en-US" dirty="0"/>
          </a:p>
          <a:p>
            <a:pPr>
              <a:defRPr/>
            </a:pPr>
            <a:r>
              <a:rPr lang="en-US" dirty="0"/>
              <a:t>Again, special thanks to the transition model, which does a lot of favor.</a:t>
            </a:r>
          </a:p>
          <a:p>
            <a:pPr>
              <a:defRPr/>
            </a:pPr>
            <a:r>
              <a:rPr lang="en-US" dirty="0"/>
              <a:t>Obviously, it is about to be closed. Except for how to use some function about pi to connect between s’ and s. That is</a:t>
            </a:r>
          </a:p>
          <a:p>
            <a:pPr>
              <a:defRPr/>
            </a:pPr>
            <a:endParaRPr lang="en-US" dirty="0"/>
          </a:p>
          <a:p>
            <a:pPr>
              <a:defRPr/>
            </a:pPr>
            <a:endParaRPr lang="en-US" dirty="0"/>
          </a:p>
          <a:p>
            <a:pPr>
              <a:defRPr/>
            </a:pPr>
            <a:endParaRPr lang="en-US" dirty="0"/>
          </a:p>
          <a:p>
            <a:pPr>
              <a:defRPr/>
            </a:pPr>
            <a:r>
              <a:rPr lang="en-US" dirty="0"/>
              <a:t>F(pi(s’)) = F(pi(s)) + something.</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B79F6D9-D72B-4B10-A440-2C3319F1B5A7}" type="slidenum">
              <a:rPr lang="en-US" altLang="en-US"/>
              <a:pPr eaLnBrk="1" hangingPunct="1"/>
              <a:t>17</a:t>
            </a:fld>
            <a:endParaRPr lang="en-US" altLang="en-US" dirty="0"/>
          </a:p>
        </p:txBody>
      </p:sp>
    </p:spTree>
    <p:extLst>
      <p:ext uri="{BB962C8B-B14F-4D97-AF65-F5344CB8AC3E}">
        <p14:creationId xmlns:p14="http://schemas.microsoft.com/office/powerpoint/2010/main" val="1880850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Don’t worry about how you get the subsequent </a:t>
            </a:r>
            <a:r>
              <a:rPr lang="en-US" dirty="0" err="1"/>
              <a:t>R_t</a:t>
            </a:r>
            <a:r>
              <a:rPr lang="en-US" dirty="0"/>
              <a:t>. Its just a promise when your job interview. Its not from simulation. This is just a generalized definition. No big deal.</a:t>
            </a:r>
          </a:p>
          <a:p>
            <a:pPr>
              <a:defRPr/>
            </a:pPr>
            <a:endParaRPr lang="en-US" dirty="0"/>
          </a:p>
          <a:p>
            <a:pPr>
              <a:defRPr/>
            </a:pPr>
            <a:r>
              <a:rPr lang="en-US" dirty="0"/>
              <a:t>It is essentially a hindsight.</a:t>
            </a:r>
          </a:p>
          <a:p>
            <a:pPr>
              <a:defRPr/>
            </a:pPr>
            <a:endParaRPr lang="en-US" dirty="0"/>
          </a:p>
          <a:p>
            <a:pPr>
              <a:defRPr/>
            </a:pPr>
            <a:r>
              <a:rPr lang="en-US" dirty="0"/>
              <a:t>Please have a closer look at this function. It is recursive in essence.</a:t>
            </a:r>
          </a:p>
          <a:p>
            <a:pPr>
              <a:defRPr/>
            </a:pPr>
            <a:endParaRPr lang="en-US" dirty="0"/>
          </a:p>
          <a:p>
            <a:pPr>
              <a:defRPr/>
            </a:pPr>
            <a:r>
              <a:rPr lang="en-US" dirty="0"/>
              <a:t>LP: given c, here, the reward vector R, find </a:t>
            </a:r>
            <a:r>
              <a:rPr lang="en-US" dirty="0" err="1"/>
              <a:t>c^T</a:t>
            </a:r>
            <a:r>
              <a:rPr lang="en-US" dirty="0"/>
              <a:t> x, that argmax–x </a:t>
            </a:r>
            <a:r>
              <a:rPr lang="en-US" dirty="0" err="1"/>
              <a:t>c^Tx</a:t>
            </a:r>
            <a:r>
              <a:rPr lang="en-US" dirty="0"/>
              <a:t>, subject to Ax &lt;= b, x &gt; 0</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7D3454DD-FA61-4E36-BAAE-D20C2D4DF46C}" type="slidenum">
              <a:rPr lang="en-US" altLang="en-US"/>
              <a:pPr eaLnBrk="1" hangingPunct="1"/>
              <a:t>18</a:t>
            </a:fld>
            <a:endParaRPr lang="en-US" altLang="en-US" dirty="0"/>
          </a:p>
        </p:txBody>
      </p:sp>
    </p:spTree>
    <p:extLst>
      <p:ext uri="{BB962C8B-B14F-4D97-AF65-F5344CB8AC3E}">
        <p14:creationId xmlns:p14="http://schemas.microsoft.com/office/powerpoint/2010/main" val="2598552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This is a common sense intuition: the money today is more valuable than money in future.</a:t>
            </a:r>
          </a:p>
          <a:p>
            <a:pPr>
              <a:defRPr/>
            </a:pPr>
            <a:endParaRPr lang="en-US" dirty="0"/>
          </a:p>
          <a:p>
            <a:pPr>
              <a:defRPr/>
            </a:pPr>
            <a:r>
              <a:rPr lang="en-US" dirty="0"/>
              <a:t>Think of an exception? AlphaGo or any process that does not care about the intermediate rewards. But this is also general: r = 1, Rt = 0.</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D03C5A8-ED61-477B-BAE1-98D3F5142641}" type="slidenum">
              <a:rPr lang="en-US" altLang="en-US"/>
              <a:pPr eaLnBrk="1" hangingPunct="1"/>
              <a:t>19</a:t>
            </a:fld>
            <a:endParaRPr lang="en-US" altLang="en-US" dirty="0"/>
          </a:p>
        </p:txBody>
      </p:sp>
    </p:spTree>
    <p:extLst>
      <p:ext uri="{BB962C8B-B14F-4D97-AF65-F5344CB8AC3E}">
        <p14:creationId xmlns:p14="http://schemas.microsoft.com/office/powerpoint/2010/main" val="1063869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The V here is not a reward. It is a value. A value very similar to the policy function, who is a function of s. The difference is: the value’s return is a scalar, the policy’s output is an action. </a:t>
            </a:r>
          </a:p>
          <a:p>
            <a:pPr>
              <a:defRPr/>
            </a:pPr>
            <a:endParaRPr lang="en-US" dirty="0"/>
          </a:p>
          <a:p>
            <a:pPr>
              <a:defRPr/>
            </a:pPr>
            <a:r>
              <a:rPr lang="en-US" dirty="0"/>
              <a:t>V(s) = G1+G2+G3+G4</a:t>
            </a:r>
          </a:p>
          <a:p>
            <a:pPr>
              <a:defRPr/>
            </a:pPr>
            <a:endParaRPr lang="en-US" dirty="0"/>
          </a:p>
          <a:p>
            <a:pPr>
              <a:defRPr/>
            </a:pPr>
            <a:r>
              <a:rPr lang="en-US" dirty="0"/>
              <a:t>Ask a question: how to make the connection between the current and the future?</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5C8A22F-26FE-4E9B-B2E7-8211756334B7}" type="slidenum">
              <a:rPr lang="en-US" altLang="en-US"/>
              <a:pPr eaLnBrk="1" hangingPunct="1"/>
              <a:t>20</a:t>
            </a:fld>
            <a:endParaRPr lang="en-US" altLang="en-US" dirty="0"/>
          </a:p>
        </p:txBody>
      </p:sp>
    </p:spTree>
    <p:extLst>
      <p:ext uri="{BB962C8B-B14F-4D97-AF65-F5344CB8AC3E}">
        <p14:creationId xmlns:p14="http://schemas.microsoft.com/office/powerpoint/2010/main" val="178900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2</a:t>
            </a:fld>
            <a:endParaRPr lang="en-SG" dirty="0"/>
          </a:p>
        </p:txBody>
      </p:sp>
    </p:spTree>
    <p:extLst>
      <p:ext uri="{BB962C8B-B14F-4D97-AF65-F5344CB8AC3E}">
        <p14:creationId xmlns:p14="http://schemas.microsoft.com/office/powerpoint/2010/main" val="3014570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We need to break down the first equation: Gt = R+ gamma V(t+1)</a:t>
            </a:r>
          </a:p>
          <a:p>
            <a:pPr>
              <a:defRPr/>
            </a:pPr>
            <a:r>
              <a:rPr lang="en-US" dirty="0"/>
              <a:t>So, we have a further breakdown here: a connection between one-step ahead: from S to S’.</a:t>
            </a:r>
          </a:p>
          <a:p>
            <a:pPr>
              <a:defRPr/>
            </a:pPr>
            <a:r>
              <a:rPr lang="en-US" dirty="0"/>
              <a:t>Note that the pi start here is not the policy function.</a:t>
            </a:r>
          </a:p>
          <a:p>
            <a:pPr>
              <a:defRPr/>
            </a:pPr>
            <a:endParaRPr lang="en-US" dirty="0"/>
          </a:p>
          <a:p>
            <a:pPr>
              <a:defRPr/>
            </a:pPr>
            <a:r>
              <a:rPr lang="en-US" dirty="0"/>
              <a:t>From the second equation, we only know the result of the pi function, but does not know the probability of choosing a. </a:t>
            </a:r>
          </a:p>
          <a:p>
            <a:pPr>
              <a:defRPr/>
            </a:pPr>
            <a:endParaRPr lang="en-US" dirty="0"/>
          </a:p>
          <a:p>
            <a:pPr>
              <a:defRPr/>
            </a:pPr>
            <a:r>
              <a:rPr lang="en-US" dirty="0"/>
              <a:t>You can consider the star is a </a:t>
            </a:r>
            <a:r>
              <a:rPr lang="en-US" dirty="0" err="1"/>
              <a:t>blackbox</a:t>
            </a:r>
            <a:r>
              <a:rPr lang="en-US" dirty="0"/>
              <a:t> form of pi. We don’t have the analytical form.</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D5047E9-385E-473E-AD09-BBD6C9D8A2AF}" type="slidenum">
              <a:rPr lang="en-US" altLang="en-US"/>
              <a:pPr eaLnBrk="1" hangingPunct="1"/>
              <a:t>22</a:t>
            </a:fld>
            <a:endParaRPr lang="en-US" altLang="en-US" dirty="0"/>
          </a:p>
        </p:txBody>
      </p:sp>
    </p:spTree>
    <p:extLst>
      <p:ext uri="{BB962C8B-B14F-4D97-AF65-F5344CB8AC3E}">
        <p14:creationId xmlns:p14="http://schemas.microsoft.com/office/powerpoint/2010/main" val="3463128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V(s) is the unknown. If you have this, you also have pi(s). </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A891BBF-9324-4E9F-BE6A-3C10DF7B7956}" type="slidenum">
              <a:rPr lang="en-US" altLang="en-US"/>
              <a:pPr eaLnBrk="1" hangingPunct="1"/>
              <a:t>23</a:t>
            </a:fld>
            <a:endParaRPr lang="en-US" altLang="en-US" dirty="0"/>
          </a:p>
        </p:txBody>
      </p:sp>
    </p:spTree>
    <p:extLst>
      <p:ext uri="{BB962C8B-B14F-4D97-AF65-F5344CB8AC3E}">
        <p14:creationId xmlns:p14="http://schemas.microsoft.com/office/powerpoint/2010/main" val="1363219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Show that x1+x2 = 4 and x1-x2 = 5 not work in general.</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6C6FAD9-79A9-4598-9E07-2397230DC467}" type="slidenum">
              <a:rPr lang="en-US" altLang="en-US"/>
              <a:pPr eaLnBrk="1" hangingPunct="1"/>
              <a:t>24</a:t>
            </a:fld>
            <a:endParaRPr lang="en-US" altLang="en-US" dirty="0"/>
          </a:p>
        </p:txBody>
      </p:sp>
    </p:spTree>
    <p:extLst>
      <p:ext uri="{BB962C8B-B14F-4D97-AF65-F5344CB8AC3E}">
        <p14:creationId xmlns:p14="http://schemas.microsoft.com/office/powerpoint/2010/main" val="3663948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Ask: how many states? Actions? R(</a:t>
            </a:r>
            <a:r>
              <a:rPr lang="en-US" dirty="0" err="1"/>
              <a:t>s,a,s</a:t>
            </a:r>
            <a:r>
              <a:rPr lang="en-US"/>
              <a:t>’)?</a:t>
            </a:r>
            <a:endParaRPr lang="en-US"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F1A0779-47FE-4775-AE82-DF8E76474740}" type="slidenum">
              <a:rPr lang="en-US" altLang="en-US"/>
              <a:pPr eaLnBrk="1" hangingPunct="1"/>
              <a:t>25</a:t>
            </a:fld>
            <a:endParaRPr lang="en-US" altLang="en-US" dirty="0"/>
          </a:p>
        </p:txBody>
      </p:sp>
    </p:spTree>
    <p:extLst>
      <p:ext uri="{BB962C8B-B14F-4D97-AF65-F5344CB8AC3E}">
        <p14:creationId xmlns:p14="http://schemas.microsoft.com/office/powerpoint/2010/main" val="222957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endParaRPr lang="en-US"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F1A0779-47FE-4775-AE82-DF8E76474740}" type="slidenum">
              <a:rPr lang="en-US" altLang="en-US"/>
              <a:pPr eaLnBrk="1" hangingPunct="1"/>
              <a:t>26</a:t>
            </a:fld>
            <a:endParaRPr lang="en-US" altLang="en-US" dirty="0"/>
          </a:p>
        </p:txBody>
      </p:sp>
    </p:spTree>
    <p:extLst>
      <p:ext uri="{BB962C8B-B14F-4D97-AF65-F5344CB8AC3E}">
        <p14:creationId xmlns:p14="http://schemas.microsoft.com/office/powerpoint/2010/main" val="3619734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The reason why we can use </a:t>
            </a:r>
            <a:r>
              <a:rPr lang="en-US" dirty="0" err="1"/>
              <a:t>maxQ</a:t>
            </a:r>
            <a:r>
              <a:rPr lang="en-US" dirty="0"/>
              <a:t>(</a:t>
            </a:r>
            <a:r>
              <a:rPr lang="en-US" dirty="0" err="1"/>
              <a:t>s,a</a:t>
            </a:r>
            <a:r>
              <a:rPr lang="en-US" dirty="0"/>
              <a:t>) for V but not rigorous exp, is because we consider the pi(</a:t>
            </a:r>
            <a:r>
              <a:rPr lang="en-US" dirty="0" err="1"/>
              <a:t>s,a</a:t>
            </a:r>
            <a:r>
              <a:rPr lang="en-US" dirty="0"/>
              <a:t>) as a probability delta function. (impulse, only have probability at argmax a)</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F1A0779-47FE-4775-AE82-DF8E76474740}" type="slidenum">
              <a:rPr lang="en-US" altLang="en-US"/>
              <a:pPr eaLnBrk="1" hangingPunct="1"/>
              <a:t>27</a:t>
            </a:fld>
            <a:endParaRPr lang="en-US" altLang="en-US" dirty="0"/>
          </a:p>
        </p:txBody>
      </p:sp>
    </p:spTree>
    <p:extLst>
      <p:ext uri="{BB962C8B-B14F-4D97-AF65-F5344CB8AC3E}">
        <p14:creationId xmlns:p14="http://schemas.microsoft.com/office/powerpoint/2010/main" val="1240505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endParaRPr lang="en-US"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F1A0779-47FE-4775-AE82-DF8E76474740}" type="slidenum">
              <a:rPr lang="en-US" altLang="en-US"/>
              <a:pPr eaLnBrk="1" hangingPunct="1"/>
              <a:t>28</a:t>
            </a:fld>
            <a:endParaRPr lang="en-US" altLang="en-US" dirty="0"/>
          </a:p>
        </p:txBody>
      </p:sp>
    </p:spTree>
    <p:extLst>
      <p:ext uri="{BB962C8B-B14F-4D97-AF65-F5344CB8AC3E}">
        <p14:creationId xmlns:p14="http://schemas.microsoft.com/office/powerpoint/2010/main" val="1601913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endParaRPr lang="en-US"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F1A0779-47FE-4775-AE82-DF8E76474740}" type="slidenum">
              <a:rPr lang="en-US" altLang="en-US"/>
              <a:pPr eaLnBrk="1" hangingPunct="1"/>
              <a:t>29</a:t>
            </a:fld>
            <a:endParaRPr lang="en-US" altLang="en-US" dirty="0"/>
          </a:p>
        </p:txBody>
      </p:sp>
    </p:spTree>
    <p:extLst>
      <p:ext uri="{BB962C8B-B14F-4D97-AF65-F5344CB8AC3E}">
        <p14:creationId xmlns:p14="http://schemas.microsoft.com/office/powerpoint/2010/main" val="3529786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endParaRPr lang="en-US"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F1A0779-47FE-4775-AE82-DF8E76474740}" type="slidenum">
              <a:rPr lang="en-US" altLang="en-US"/>
              <a:pPr eaLnBrk="1" hangingPunct="1"/>
              <a:t>30</a:t>
            </a:fld>
            <a:endParaRPr lang="en-US" altLang="en-US" dirty="0"/>
          </a:p>
        </p:txBody>
      </p:sp>
    </p:spTree>
    <p:extLst>
      <p:ext uri="{BB962C8B-B14F-4D97-AF65-F5344CB8AC3E}">
        <p14:creationId xmlns:p14="http://schemas.microsoft.com/office/powerpoint/2010/main" val="3945183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endParaRPr lang="en-US"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F1A0779-47FE-4775-AE82-DF8E76474740}" type="slidenum">
              <a:rPr lang="en-US" altLang="en-US"/>
              <a:pPr eaLnBrk="1" hangingPunct="1"/>
              <a:t>31</a:t>
            </a:fld>
            <a:endParaRPr lang="en-US" altLang="en-US" dirty="0"/>
          </a:p>
        </p:txBody>
      </p:sp>
    </p:spTree>
    <p:extLst>
      <p:ext uri="{BB962C8B-B14F-4D97-AF65-F5344CB8AC3E}">
        <p14:creationId xmlns:p14="http://schemas.microsoft.com/office/powerpoint/2010/main" val="1810072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MDP is our first time to deal with non-deterministic search strategy.</a:t>
            </a:r>
          </a:p>
        </p:txBody>
      </p:sp>
      <p:sp>
        <p:nvSpPr>
          <p:cNvPr id="4" name="Slide Number Placeholder 3"/>
          <p:cNvSpPr>
            <a:spLocks noGrp="1"/>
          </p:cNvSpPr>
          <p:nvPr>
            <p:ph type="sldNum" sz="quarter" idx="5"/>
          </p:nvPr>
        </p:nvSpPr>
        <p:spPr/>
        <p:txBody>
          <a:bodyPr/>
          <a:lstStyle/>
          <a:p>
            <a:fld id="{25804906-5A6E-40E7-A2A7-F0ADDFD51A29}" type="slidenum">
              <a:rPr lang="en-SG" smtClean="0"/>
              <a:t>3</a:t>
            </a:fld>
            <a:endParaRPr lang="en-SG" dirty="0"/>
          </a:p>
        </p:txBody>
      </p:sp>
    </p:spTree>
    <p:extLst>
      <p:ext uri="{BB962C8B-B14F-4D97-AF65-F5344CB8AC3E}">
        <p14:creationId xmlns:p14="http://schemas.microsoft.com/office/powerpoint/2010/main" val="2951731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defRPr/>
            </a:pPr>
            <a:r>
              <a:rPr lang="en-US" dirty="0"/>
              <a:t>A0 = up, a1 = right, a2 = left, a3 = down</a:t>
            </a:r>
          </a:p>
          <a:p>
            <a:pPr marL="228600" indent="-228600">
              <a:buAutoNum type="arabicPeriod"/>
              <a:defRPr/>
            </a:pPr>
            <a:r>
              <a:rPr lang="en-US" dirty="0"/>
              <a:t>S0 = (1,1), s1 = (2,1), s2 = (1,2)</a:t>
            </a:r>
          </a:p>
          <a:p>
            <a:pPr marL="228600" indent="-228600">
              <a:buAutoNum type="arabicPeriod"/>
              <a:defRPr/>
            </a:pPr>
            <a:r>
              <a:rPr lang="en-US" dirty="0"/>
              <a:t>R = -0.4</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9E6E9C8-09BD-4524-955E-E80F7DAEB649}" type="slidenum">
              <a:rPr lang="en-US" altLang="en-US"/>
              <a:pPr eaLnBrk="1" hangingPunct="1"/>
              <a:t>32</a:t>
            </a:fld>
            <a:endParaRPr lang="en-US" altLang="en-US" dirty="0"/>
          </a:p>
        </p:txBody>
      </p:sp>
    </p:spTree>
    <p:extLst>
      <p:ext uri="{BB962C8B-B14F-4D97-AF65-F5344CB8AC3E}">
        <p14:creationId xmlns:p14="http://schemas.microsoft.com/office/powerpoint/2010/main" val="1953875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Just now, value iteration is just a delegate of PI. How about directly learn the PI.</a:t>
            </a:r>
          </a:p>
          <a:p>
            <a:pPr>
              <a:defRPr/>
            </a:pPr>
            <a:r>
              <a:rPr lang="en-US" dirty="0"/>
              <a:t>At ideal state, V is from pi, however, there is disparate, as </a:t>
            </a:r>
            <a:r>
              <a:rPr lang="en-US" dirty="0" err="1"/>
              <a:t>everytime</a:t>
            </a:r>
            <a:r>
              <a:rPr lang="en-US" dirty="0"/>
              <a:t>, we choose a greedy one. Fortunately, we can show convergence of the greedy. </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7C44821-EC72-43A3-A81B-666429B71263}" type="slidenum">
              <a:rPr lang="en-US" altLang="en-US"/>
              <a:pPr eaLnBrk="1" hangingPunct="1"/>
              <a:t>33</a:t>
            </a:fld>
            <a:endParaRPr lang="en-US" altLang="en-US" dirty="0"/>
          </a:p>
        </p:txBody>
      </p:sp>
    </p:spTree>
    <p:extLst>
      <p:ext uri="{BB962C8B-B14F-4D97-AF65-F5344CB8AC3E}">
        <p14:creationId xmlns:p14="http://schemas.microsoft.com/office/powerpoint/2010/main" val="2768973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endParaRPr lang="en-US" dirty="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7C44821-EC72-43A3-A81B-666429B71263}" type="slidenum">
              <a:rPr lang="en-US" altLang="en-US"/>
              <a:pPr eaLnBrk="1" hangingPunct="1"/>
              <a:t>34</a:t>
            </a:fld>
            <a:endParaRPr lang="en-US" altLang="en-US" dirty="0"/>
          </a:p>
        </p:txBody>
      </p:sp>
    </p:spTree>
    <p:extLst>
      <p:ext uri="{BB962C8B-B14F-4D97-AF65-F5344CB8AC3E}">
        <p14:creationId xmlns:p14="http://schemas.microsoft.com/office/powerpoint/2010/main" val="3554483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The first step is an approximation of the expectation.</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7C44821-EC72-43A3-A81B-666429B71263}" type="slidenum">
              <a:rPr lang="en-US" altLang="en-US"/>
              <a:pPr eaLnBrk="1" hangingPunct="1"/>
              <a:t>35</a:t>
            </a:fld>
            <a:endParaRPr lang="en-US" altLang="en-US" dirty="0"/>
          </a:p>
        </p:txBody>
      </p:sp>
    </p:spTree>
    <p:extLst>
      <p:ext uri="{BB962C8B-B14F-4D97-AF65-F5344CB8AC3E}">
        <p14:creationId xmlns:p14="http://schemas.microsoft.com/office/powerpoint/2010/main" val="2659664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36</a:t>
            </a:fld>
            <a:endParaRPr lang="en-SG" dirty="0"/>
          </a:p>
        </p:txBody>
      </p:sp>
    </p:spTree>
    <p:extLst>
      <p:ext uri="{BB962C8B-B14F-4D97-AF65-F5344CB8AC3E}">
        <p14:creationId xmlns:p14="http://schemas.microsoft.com/office/powerpoint/2010/main" val="4252925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37</a:t>
            </a:fld>
            <a:endParaRPr lang="en-SG" dirty="0"/>
          </a:p>
        </p:txBody>
      </p:sp>
    </p:spTree>
    <p:extLst>
      <p:ext uri="{BB962C8B-B14F-4D97-AF65-F5344CB8AC3E}">
        <p14:creationId xmlns:p14="http://schemas.microsoft.com/office/powerpoint/2010/main" val="25957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about the policy vs value. Some times, it is hard/not necessary to model the policy explicitly. If your objective is to maximize the value at every step.</a:t>
            </a:r>
          </a:p>
          <a:p>
            <a:endParaRPr lang="en-US" dirty="0"/>
          </a:p>
          <a:p>
            <a:r>
              <a:rPr lang="en-US" dirty="0"/>
              <a:t>Think of the good and bad of Policy Iteration and Value Iteration.</a:t>
            </a:r>
          </a:p>
        </p:txBody>
      </p:sp>
      <p:sp>
        <p:nvSpPr>
          <p:cNvPr id="4" name="Slide Number Placeholder 3"/>
          <p:cNvSpPr>
            <a:spLocks noGrp="1"/>
          </p:cNvSpPr>
          <p:nvPr>
            <p:ph type="sldNum" sz="quarter" idx="5"/>
          </p:nvPr>
        </p:nvSpPr>
        <p:spPr/>
        <p:txBody>
          <a:bodyPr/>
          <a:lstStyle/>
          <a:p>
            <a:fld id="{25804906-5A6E-40E7-A2A7-F0ADDFD51A29}" type="slidenum">
              <a:rPr lang="en-SG" smtClean="0"/>
              <a:t>38</a:t>
            </a:fld>
            <a:endParaRPr lang="en-SG" dirty="0"/>
          </a:p>
        </p:txBody>
      </p:sp>
    </p:spTree>
    <p:extLst>
      <p:ext uri="{BB962C8B-B14F-4D97-AF65-F5344CB8AC3E}">
        <p14:creationId xmlns:p14="http://schemas.microsoft.com/office/powerpoint/2010/main" val="3936303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We only care about the reward. Our goal is to max the expected reward. In non-deterministic env, we only care about the expectation. This is the key rationale between machine and humans, as we usually are not well-rounded as machine.</a:t>
            </a:r>
          </a:p>
          <a:p>
            <a:pPr>
              <a:defRPr/>
            </a:pPr>
            <a:endParaRPr lang="en-US" dirty="0"/>
          </a:p>
          <a:p>
            <a:pPr>
              <a:defRPr/>
            </a:pPr>
            <a:r>
              <a:rPr lang="en-US" dirty="0"/>
              <a:t>For the first Q1, no issue. You own nothing at the beginning, why not trying?</a:t>
            </a:r>
          </a:p>
          <a:p>
            <a:pPr>
              <a:defRPr/>
            </a:pPr>
            <a:r>
              <a:rPr lang="en-US" dirty="0"/>
              <a:t>But for Q2, problematic. What is the reward for correct EXACTLY? If I quit, I got 100. besides, is Q2 reward only 1000? Not exactly, as Q2 is just a premise for Q3, and Q3 is a premise for Q4, so on so forth. Far reaching reward in future.</a:t>
            </a:r>
          </a:p>
          <a:p>
            <a:pPr>
              <a:defRPr/>
            </a:pPr>
            <a:endParaRPr lang="en-US" dirty="0"/>
          </a:p>
          <a:p>
            <a:pPr>
              <a:defRPr/>
            </a:pPr>
            <a:r>
              <a:rPr lang="en-US" dirty="0"/>
              <a:t>In fact, we have already learned a strategy for calculating something goal yet unknown. Cue: dependency. </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34565C50-269D-4B4F-BD6E-696F63BD1194}" type="slidenum">
              <a:rPr lang="en-US" altLang="en-US"/>
              <a:pPr eaLnBrk="1" hangingPunct="1"/>
              <a:t>4</a:t>
            </a:fld>
            <a:endParaRPr lang="en-US" altLang="en-US" dirty="0"/>
          </a:p>
        </p:txBody>
      </p:sp>
    </p:spTree>
    <p:extLst>
      <p:ext uri="{BB962C8B-B14F-4D97-AF65-F5344CB8AC3E}">
        <p14:creationId xmlns:p14="http://schemas.microsoft.com/office/powerpoint/2010/main" val="35533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a:t>
            </a:fld>
            <a:endParaRPr lang="en-SG" dirty="0"/>
          </a:p>
        </p:txBody>
      </p:sp>
    </p:spTree>
    <p:extLst>
      <p:ext uri="{BB962C8B-B14F-4D97-AF65-F5344CB8AC3E}">
        <p14:creationId xmlns:p14="http://schemas.microsoft.com/office/powerpoint/2010/main" val="1456830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Where is P? A = no quit: P(s’ = </a:t>
            </a:r>
            <a:r>
              <a:rPr lang="en-US" dirty="0" err="1"/>
              <a:t>correct|s</a:t>
            </a:r>
            <a:r>
              <a:rPr lang="en-US" dirty="0"/>
              <a:t> = Q4’ correct, no quit) * 61100+P(s’ = </a:t>
            </a:r>
            <a:r>
              <a:rPr lang="en-US" dirty="0" err="1"/>
              <a:t>incorrect|s</a:t>
            </a:r>
            <a:r>
              <a:rPr lang="en-US" dirty="0"/>
              <a:t> = Q4’s correct, no quit) * 0 = 6,110.</a:t>
            </a:r>
          </a:p>
          <a:p>
            <a:pPr>
              <a:defRPr/>
            </a:pPr>
            <a:endParaRPr lang="en-US" dirty="0"/>
          </a:p>
          <a:p>
            <a:pPr>
              <a:defRPr/>
            </a:pPr>
            <a:r>
              <a:rPr lang="en-US" dirty="0"/>
              <a:t>A = quit: P(s’ = </a:t>
            </a:r>
            <a:r>
              <a:rPr lang="en-US" dirty="0" err="1"/>
              <a:t>correct|s</a:t>
            </a:r>
            <a:r>
              <a:rPr lang="en-US" dirty="0"/>
              <a:t> = Q4’correct, quit)  = 0 * 0 + P(</a:t>
            </a:r>
            <a:r>
              <a:rPr lang="en-US" dirty="0" err="1"/>
              <a:t>s’incorrect</a:t>
            </a:r>
            <a:r>
              <a:rPr lang="en-US" dirty="0"/>
              <a:t>| s = Q4’correct, quit) = 1 * 11100 = 11100.</a:t>
            </a:r>
          </a:p>
          <a:p>
            <a:pPr>
              <a:defRPr/>
            </a:pPr>
            <a:endParaRPr lang="en-US" dirty="0"/>
          </a:p>
          <a:p>
            <a:pPr>
              <a:defRPr/>
            </a:pPr>
            <a:r>
              <a:rPr lang="en-US" dirty="0"/>
              <a:t>But, the truth is: you don’t know the transition probability, you don’t know 1/10.</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D57A21F-284A-43ED-B004-6E233217D0BD}" type="slidenum">
              <a:rPr lang="en-US" altLang="en-US"/>
              <a:pPr eaLnBrk="1" hangingPunct="1"/>
              <a:t>6</a:t>
            </a:fld>
            <a:endParaRPr lang="en-US" altLang="en-US" dirty="0"/>
          </a:p>
        </p:txBody>
      </p:sp>
    </p:spTree>
    <p:extLst>
      <p:ext uri="{BB962C8B-B14F-4D97-AF65-F5344CB8AC3E}">
        <p14:creationId xmlns:p14="http://schemas.microsoft.com/office/powerpoint/2010/main" val="1009488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Please do remember: we use P to average the reward! And tweak our action to maximize the average reward.</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BDE79F0-05E6-46AC-A89B-29F2C5360E70}" type="slidenum">
              <a:rPr lang="en-US" altLang="en-US"/>
              <a:pPr eaLnBrk="1" hangingPunct="1"/>
              <a:t>7</a:t>
            </a:fld>
            <a:endParaRPr lang="en-US" altLang="en-US" dirty="0"/>
          </a:p>
        </p:txBody>
      </p:sp>
    </p:spTree>
    <p:extLst>
      <p:ext uri="{BB962C8B-B14F-4D97-AF65-F5344CB8AC3E}">
        <p14:creationId xmlns:p14="http://schemas.microsoft.com/office/powerpoint/2010/main" val="419162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reasons, the transition is not fully deterministic, it is subject to the dynamic of the world. </a:t>
            </a:r>
          </a:p>
        </p:txBody>
      </p:sp>
      <p:sp>
        <p:nvSpPr>
          <p:cNvPr id="4" name="Slide Number Placeholder 3"/>
          <p:cNvSpPr>
            <a:spLocks noGrp="1"/>
          </p:cNvSpPr>
          <p:nvPr>
            <p:ph type="sldNum" sz="quarter" idx="5"/>
          </p:nvPr>
        </p:nvSpPr>
        <p:spPr/>
        <p:txBody>
          <a:bodyPr/>
          <a:lstStyle/>
          <a:p>
            <a:fld id="{25804906-5A6E-40E7-A2A7-F0ADDFD51A29}" type="slidenum">
              <a:rPr lang="en-SG" smtClean="0"/>
              <a:t>8</a:t>
            </a:fld>
            <a:endParaRPr lang="en-SG" dirty="0"/>
          </a:p>
        </p:txBody>
      </p:sp>
    </p:spTree>
    <p:extLst>
      <p:ext uri="{BB962C8B-B14F-4D97-AF65-F5344CB8AC3E}">
        <p14:creationId xmlns:p14="http://schemas.microsoft.com/office/powerpoint/2010/main" val="1421701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Treasure</a:t>
            </a:r>
            <a:r>
              <a:rPr lang="zh-CN" altLang="en-US" dirty="0"/>
              <a:t> </a:t>
            </a:r>
            <a:r>
              <a:rPr lang="en-US" altLang="zh-CN" dirty="0"/>
              <a:t>map</a:t>
            </a:r>
          </a:p>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9</a:t>
            </a:fld>
            <a:endParaRPr lang="en-SG" dirty="0"/>
          </a:p>
        </p:txBody>
      </p:sp>
    </p:spTree>
    <p:extLst>
      <p:ext uri="{BB962C8B-B14F-4D97-AF65-F5344CB8AC3E}">
        <p14:creationId xmlns:p14="http://schemas.microsoft.com/office/powerpoint/2010/main" val="502739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12/31/22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dirty="0"/>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047135"/>
          </a:xfrm>
          <a:prstGeom prst="rect">
            <a:avLst/>
          </a:prstGeom>
          <a:gradFill flip="none" rotWithShape="1">
            <a:gsLst>
              <a:gs pos="0">
                <a:schemeClr val="bg1"/>
              </a:gs>
              <a:gs pos="59000">
                <a:srgbClr val="DEAA7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pic>
        <p:nvPicPr>
          <p:cNvPr id="8" name="Picture 2" descr="Artificial Intelligence, Ai, Robot, Android, Droid"/>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9540" y="125808"/>
            <a:ext cx="1225590" cy="7659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22724"/>
            <a:ext cx="8229600" cy="543191"/>
          </a:xfrm>
        </p:spPr>
        <p:txBody>
          <a:bodyPr>
            <a:normAutofit/>
          </a:bodyPr>
          <a:lstStyle>
            <a:lvl1pPr>
              <a:defRPr sz="3600"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12/31/22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dirty="0"/>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82296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457200" y="2180035"/>
            <a:ext cx="82296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12/31/22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dirty="0"/>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12/31/22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dirty="0"/>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39124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71068"/>
            <a:ext cx="4040188"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39124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71068"/>
            <a:ext cx="4041775"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12/31/22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dirty="0"/>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12/31/22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dirty="0"/>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12/31/22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dirty="0"/>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463"/>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591464"/>
            <a:ext cx="5111750" cy="4048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593860"/>
            <a:ext cx="3008313" cy="30462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12/31/22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dirty="0"/>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12/31/22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dirty="0"/>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22724"/>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16896"/>
            <a:ext cx="8229600" cy="29070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361530"/>
            <a:ext cx="2133600" cy="273844"/>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9F1CC899-6CEC-9548-B06D-7E1EB6F78CA3}" type="datetimeFigureOut">
              <a:rPr lang="en-US" smtClean="0"/>
              <a:pPr/>
              <a:t>12/31/22</a:t>
            </a:fld>
            <a:endParaRPr lang="en-US" dirty="0"/>
          </a:p>
        </p:txBody>
      </p:sp>
      <p:sp>
        <p:nvSpPr>
          <p:cNvPr id="5" name="Footer Placeholder 4"/>
          <p:cNvSpPr>
            <a:spLocks noGrp="1"/>
          </p:cNvSpPr>
          <p:nvPr>
            <p:ph type="ftr" sz="quarter" idx="3"/>
          </p:nvPr>
        </p:nvSpPr>
        <p:spPr>
          <a:xfrm>
            <a:off x="3124200" y="4361530"/>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4361530"/>
            <a:ext cx="2133600" cy="273844"/>
          </a:xfrm>
          <a:prstGeom prst="rect">
            <a:avLst/>
          </a:prstGeom>
        </p:spPr>
        <p:txBody>
          <a:bodyPr vert="horz" lIns="91440" tIns="45720" rIns="91440" bIns="45720" rtlCol="0" anchor="ctr"/>
          <a:lstStyle>
            <a:lvl1pPr algn="r">
              <a:defRPr sz="12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4872191"/>
            <a:ext cx="9144000" cy="286893"/>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https://www.youtube.com/embed/eG1Ed8PTJ18?feature=oembed"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0.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0.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28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1.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0.png"/><Relationship Id="rId11" Type="http://schemas.openxmlformats.org/officeDocument/2006/relationships/image" Target="../media/image47.pn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45.png"/><Relationship Id="rId1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4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60.png"/><Relationship Id="rId4" Type="http://schemas.openxmlformats.org/officeDocument/2006/relationships/image" Target="../media/image440.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23.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30.png"/><Relationship Id="rId7"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23.png"/><Relationship Id="rId4" Type="http://schemas.openxmlformats.org/officeDocument/2006/relationships/image" Target="NULL"/><Relationship Id="rId9"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6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8302" y="1488224"/>
            <a:ext cx="4319167" cy="1777490"/>
          </a:xfrm>
        </p:spPr>
        <p:txBody>
          <a:bodyPr>
            <a:normAutofit fontScale="90000"/>
          </a:bodyPr>
          <a:lstStyle/>
          <a:p>
            <a:r>
              <a:rPr lang="en-SG" sz="2700" b="1" dirty="0">
                <a:solidFill>
                  <a:schemeClr val="bg1"/>
                </a:solidFill>
              </a:rPr>
              <a:t>CZ3005</a:t>
            </a:r>
            <a:br>
              <a:rPr lang="en-SG" sz="2700" b="1" dirty="0">
                <a:solidFill>
                  <a:schemeClr val="bg1"/>
                </a:solidFill>
              </a:rPr>
            </a:br>
            <a:r>
              <a:rPr lang="en-SG" sz="2700" b="1" dirty="0">
                <a:solidFill>
                  <a:schemeClr val="bg1"/>
                </a:solidFill>
              </a:rPr>
              <a:t>Artificial Intelligence</a:t>
            </a:r>
            <a:br>
              <a:rPr lang="en-SG" sz="2700" b="1" dirty="0">
                <a:solidFill>
                  <a:schemeClr val="bg1"/>
                </a:solidFill>
              </a:rPr>
            </a:br>
            <a:br>
              <a:rPr lang="en-SG" sz="2700" b="1" dirty="0">
                <a:solidFill>
                  <a:schemeClr val="bg1"/>
                </a:solidFill>
              </a:rPr>
            </a:br>
            <a:r>
              <a:rPr lang="fr-FR" altLang="en-US" sz="2700" b="1" dirty="0">
                <a:solidFill>
                  <a:srgbClr val="FFC000"/>
                </a:solidFill>
              </a:rPr>
              <a:t>Markov Decision </a:t>
            </a:r>
            <a:r>
              <a:rPr lang="fr-FR" altLang="en-US" sz="2700" b="1" dirty="0" err="1">
                <a:solidFill>
                  <a:srgbClr val="FFC000"/>
                </a:solidFill>
              </a:rPr>
              <a:t>Process</a:t>
            </a:r>
            <a:br>
              <a:rPr lang="fr-FR" altLang="en-US" sz="3200" b="1" dirty="0">
                <a:solidFill>
                  <a:srgbClr val="FFC000"/>
                </a:solidFill>
              </a:rPr>
            </a:br>
            <a:endParaRPr lang="en-US" sz="3000" b="1" dirty="0">
              <a:solidFill>
                <a:srgbClr val="FFC000"/>
              </a:solidFill>
              <a:cs typeface="Arial"/>
            </a:endParaRPr>
          </a:p>
        </p:txBody>
      </p:sp>
      <p:sp>
        <p:nvSpPr>
          <p:cNvPr id="6" name="Subtitle 2">
            <a:extLst>
              <a:ext uri="{FF2B5EF4-FFF2-40B4-BE49-F238E27FC236}">
                <a16:creationId xmlns:a16="http://schemas.microsoft.com/office/drawing/2014/main" id="{64403E03-ACFB-9B45-B002-2FD8B4119881}"/>
              </a:ext>
            </a:extLst>
          </p:cNvPr>
          <p:cNvSpPr txBox="1">
            <a:spLocks/>
          </p:cNvSpPr>
          <p:nvPr/>
        </p:nvSpPr>
        <p:spPr>
          <a:xfrm>
            <a:off x="376092" y="3351771"/>
            <a:ext cx="3952839" cy="1444067"/>
          </a:xfrm>
          <a:prstGeom prst="rect">
            <a:avLst/>
          </a:prstGeom>
        </p:spPr>
        <p:txBody>
          <a:bodyPr vert="horz" lIns="91440" tIns="45720" rIns="91440" bIns="45720" rtlCol="0">
            <a:normAutofit fontScale="850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Arial"/>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Arial"/>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Arial"/>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800">
                <a:solidFill>
                  <a:srgbClr val="FFFFFF"/>
                </a:solidFill>
                <a:cs typeface="Arial"/>
              </a:rPr>
              <a:t>Asst/P Hanwang Zhang</a:t>
            </a:r>
          </a:p>
          <a:p>
            <a:pPr algn="l"/>
            <a:endParaRPr lang="en-US" sz="1800">
              <a:solidFill>
                <a:srgbClr val="FFFFFF"/>
              </a:solidFill>
              <a:cs typeface="Arial"/>
            </a:endParaRPr>
          </a:p>
          <a:p>
            <a:pPr algn="l"/>
            <a:r>
              <a:rPr lang="en-US" altLang="zh-CN" sz="1800">
                <a:solidFill>
                  <a:schemeClr val="bg1"/>
                </a:solidFill>
              </a:rPr>
              <a:t>https://personal.ntu.edu.sg/hanwangzhang/ </a:t>
            </a:r>
          </a:p>
          <a:p>
            <a:pPr algn="l"/>
            <a:r>
              <a:rPr lang="en-US" altLang="zh-CN" sz="1800" i="1">
                <a:solidFill>
                  <a:schemeClr val="bg1"/>
                </a:solidFill>
              </a:rPr>
              <a:t>Email</a:t>
            </a:r>
            <a:r>
              <a:rPr lang="en-US" altLang="zh-CN" sz="1800">
                <a:solidFill>
                  <a:schemeClr val="bg1"/>
                </a:solidFill>
              </a:rPr>
              <a:t>: hanwangzhang@ntu.edu.sg</a:t>
            </a:r>
          </a:p>
          <a:p>
            <a:pPr algn="l"/>
            <a:r>
              <a:rPr lang="en-US" altLang="zh-CN" sz="1800" i="1">
                <a:solidFill>
                  <a:schemeClr val="bg1"/>
                </a:solidFill>
              </a:rPr>
              <a:t>Office</a:t>
            </a:r>
            <a:r>
              <a:rPr lang="en-US" altLang="zh-CN" sz="1800">
                <a:solidFill>
                  <a:schemeClr val="bg1"/>
                </a:solidFill>
              </a:rPr>
              <a:t>: N4-02c-87</a:t>
            </a:r>
            <a:endParaRPr lang="en-US" altLang="zh-CN" sz="1800" dirty="0">
              <a:solidFill>
                <a:schemeClr val="bg1"/>
              </a:solidFill>
            </a:endParaRPr>
          </a:p>
        </p:txBody>
      </p:sp>
    </p:spTree>
    <p:extLst>
      <p:ext uri="{BB962C8B-B14F-4D97-AF65-F5344CB8AC3E}">
        <p14:creationId xmlns:p14="http://schemas.microsoft.com/office/powerpoint/2010/main" val="1318912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58354"/>
            <a:ext cx="6172200" cy="854869"/>
          </a:xfrm>
        </p:spPr>
        <p:txBody>
          <a:bodyPr>
            <a:normAutofit/>
          </a:bodyPr>
          <a:lstStyle/>
          <a:p>
            <a:pPr>
              <a:defRPr/>
            </a:pPr>
            <a:r>
              <a:rPr lang="en-US" sz="3200" dirty="0"/>
              <a:t>Grid World</a:t>
            </a:r>
          </a:p>
        </p:txBody>
      </p:sp>
      <p:pic>
        <p:nvPicPr>
          <p:cNvPr id="440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257300"/>
            <a:ext cx="3771900" cy="32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2150" y="1784748"/>
            <a:ext cx="1752600" cy="165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bwMode="auto">
          <a:xfrm>
            <a:off x="5372100" y="3613547"/>
            <a:ext cx="2400300" cy="1085850"/>
          </a:xfrm>
          <a:prstGeom prst="rect">
            <a:avLst/>
          </a:prstGeom>
          <a:noFill/>
          <a:ln w="9525">
            <a:noFill/>
            <a:miter lim="800000"/>
            <a:headEnd/>
            <a:tailEnd/>
          </a:ln>
          <a:effectLst/>
        </p:spPr>
        <p:txBody>
          <a:bodyPr/>
          <a:lstStyle/>
          <a:p>
            <a:pPr marL="2381" indent="-2381">
              <a:spcBef>
                <a:spcPct val="20000"/>
              </a:spcBef>
              <a:defRPr/>
            </a:pPr>
            <a:r>
              <a:rPr lang="en-US" kern="0" dirty="0">
                <a:latin typeface="Arial" panose="020B0604020202020204" pitchFamily="34" charset="0"/>
                <a:cs typeface="Arial" panose="020B0604020202020204" pitchFamily="34" charset="0"/>
              </a:rPr>
              <a:t>R(s) = -0.04 for every non-terminal state</a:t>
            </a:r>
          </a:p>
        </p:txBody>
      </p:sp>
      <p:sp>
        <p:nvSpPr>
          <p:cNvPr id="7" name="Content Placeholder 2"/>
          <p:cNvSpPr txBox="1">
            <a:spLocks/>
          </p:cNvSpPr>
          <p:nvPr/>
        </p:nvSpPr>
        <p:spPr bwMode="auto">
          <a:xfrm>
            <a:off x="5429250" y="1384697"/>
            <a:ext cx="2400300" cy="685800"/>
          </a:xfrm>
          <a:prstGeom prst="rect">
            <a:avLst/>
          </a:prstGeom>
          <a:noFill/>
          <a:ln w="9525">
            <a:noFill/>
            <a:miter lim="800000"/>
            <a:headEnd/>
            <a:tailEnd/>
          </a:ln>
          <a:effectLst/>
        </p:spPr>
        <p:txBody>
          <a:bodyPr/>
          <a:lstStyle/>
          <a:p>
            <a:pPr marL="2381" indent="-2381" algn="ctr">
              <a:spcBef>
                <a:spcPct val="20000"/>
              </a:spcBef>
              <a:defRPr/>
            </a:pPr>
            <a:r>
              <a:rPr lang="en-US" kern="0" dirty="0">
                <a:latin typeface="Arial" panose="020B0604020202020204" pitchFamily="34" charset="0"/>
                <a:cs typeface="Arial" panose="020B0604020202020204" pitchFamily="34" charset="0"/>
              </a:rPr>
              <a:t>Transition model:</a:t>
            </a:r>
          </a:p>
        </p:txBody>
      </p:sp>
    </p:spTree>
    <p:extLst>
      <p:ext uri="{BB962C8B-B14F-4D97-AF65-F5344CB8AC3E}">
        <p14:creationId xmlns:p14="http://schemas.microsoft.com/office/powerpoint/2010/main" val="205685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171450"/>
            <a:ext cx="6172200" cy="854869"/>
          </a:xfrm>
        </p:spPr>
        <p:txBody>
          <a:bodyPr>
            <a:normAutofit/>
          </a:bodyPr>
          <a:lstStyle/>
          <a:p>
            <a:pPr>
              <a:defRPr/>
            </a:pPr>
            <a:r>
              <a:rPr lang="en-US" sz="3200" dirty="0"/>
              <a:t>Grid World</a:t>
            </a:r>
          </a:p>
        </p:txBody>
      </p:sp>
      <p:sp>
        <p:nvSpPr>
          <p:cNvPr id="3" name="Content Placeholder 2"/>
          <p:cNvSpPr>
            <a:spLocks noGrp="1"/>
          </p:cNvSpPr>
          <p:nvPr>
            <p:ph idx="1"/>
          </p:nvPr>
        </p:nvSpPr>
        <p:spPr>
          <a:xfrm>
            <a:off x="5429250" y="2331244"/>
            <a:ext cx="2400300" cy="2365772"/>
          </a:xfrm>
        </p:spPr>
        <p:txBody>
          <a:bodyPr/>
          <a:lstStyle/>
          <a:p>
            <a:pPr marL="2381" indent="-2381">
              <a:buNone/>
              <a:defRPr/>
            </a:pPr>
            <a:r>
              <a:rPr lang="en-US" sz="1800" dirty="0"/>
              <a:t>Optimal policy when R(s) = -0.04 for every non-terminal state</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371600"/>
            <a:ext cx="3714750" cy="305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371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565B-C37F-0B40-826E-84340B047EED}"/>
              </a:ext>
            </a:extLst>
          </p:cNvPr>
          <p:cNvSpPr>
            <a:spLocks noGrp="1"/>
          </p:cNvSpPr>
          <p:nvPr>
            <p:ph type="title"/>
          </p:nvPr>
        </p:nvSpPr>
        <p:spPr/>
        <p:txBody>
          <a:bodyPr>
            <a:normAutofit fontScale="90000"/>
          </a:bodyPr>
          <a:lstStyle/>
          <a:p>
            <a:r>
              <a:rPr lang="en-US" altLang="zh-CN" dirty="0"/>
              <a:t>Atari</a:t>
            </a:r>
            <a:r>
              <a:rPr lang="zh-CN" altLang="en-US" dirty="0"/>
              <a:t> </a:t>
            </a:r>
            <a:r>
              <a:rPr lang="en-US" altLang="zh-CN" dirty="0"/>
              <a:t>Video</a:t>
            </a:r>
            <a:r>
              <a:rPr lang="zh-CN" altLang="en-US" dirty="0"/>
              <a:t> </a:t>
            </a:r>
            <a:r>
              <a:rPr lang="en-US" altLang="zh-CN" dirty="0"/>
              <a:t>Games</a:t>
            </a:r>
            <a:endParaRPr lang="en-US" dirty="0"/>
          </a:p>
        </p:txBody>
      </p:sp>
      <p:pic>
        <p:nvPicPr>
          <p:cNvPr id="6" name="Picture 5">
            <a:extLst>
              <a:ext uri="{FF2B5EF4-FFF2-40B4-BE49-F238E27FC236}">
                <a16:creationId xmlns:a16="http://schemas.microsoft.com/office/drawing/2014/main" id="{6CECC2FD-1CBB-8446-9ED4-C793388265ED}"/>
              </a:ext>
            </a:extLst>
          </p:cNvPr>
          <p:cNvPicPr>
            <a:picLocks noChangeAspect="1"/>
          </p:cNvPicPr>
          <p:nvPr/>
        </p:nvPicPr>
        <p:blipFill>
          <a:blip r:embed="rId3"/>
          <a:stretch>
            <a:fillRect/>
          </a:stretch>
        </p:blipFill>
        <p:spPr>
          <a:xfrm>
            <a:off x="6018691" y="1777980"/>
            <a:ext cx="1055995" cy="971255"/>
          </a:xfrm>
          <a:prstGeom prst="rect">
            <a:avLst/>
          </a:prstGeom>
        </p:spPr>
      </p:pic>
      <p:sp>
        <p:nvSpPr>
          <p:cNvPr id="7" name="TextBox 6">
            <a:extLst>
              <a:ext uri="{FF2B5EF4-FFF2-40B4-BE49-F238E27FC236}">
                <a16:creationId xmlns:a16="http://schemas.microsoft.com/office/drawing/2014/main" id="{96633524-4CDC-614E-946B-9CD134166088}"/>
              </a:ext>
            </a:extLst>
          </p:cNvPr>
          <p:cNvSpPr txBox="1"/>
          <p:nvPr/>
        </p:nvSpPr>
        <p:spPr>
          <a:xfrm>
            <a:off x="4572000" y="2480810"/>
            <a:ext cx="4466416" cy="584775"/>
          </a:xfrm>
          <a:prstGeom prst="rect">
            <a:avLst/>
          </a:prstGeom>
          <a:noFill/>
        </p:spPr>
        <p:txBody>
          <a:bodyPr wrap="none" rtlCol="0">
            <a:spAutoFit/>
          </a:bodyPr>
          <a:lstStyle/>
          <a:p>
            <a:r>
              <a:rPr lang="en-US" altLang="zh-CN" sz="1600" dirty="0"/>
              <a:t>Execute</a:t>
            </a:r>
            <a:r>
              <a:rPr lang="zh-CN" altLang="en-US" sz="1600" dirty="0"/>
              <a:t> </a:t>
            </a:r>
            <a:r>
              <a:rPr lang="en-US" altLang="zh-CN" sz="1600" dirty="0"/>
              <a:t>actions</a:t>
            </a:r>
            <a:r>
              <a:rPr lang="zh-CN" altLang="en-US" sz="1600" dirty="0"/>
              <a:t>                            </a:t>
            </a:r>
            <a:r>
              <a:rPr lang="en-US" altLang="zh-CN" sz="1600" dirty="0"/>
              <a:t>to</a:t>
            </a:r>
            <a:r>
              <a:rPr lang="zh-CN" altLang="en-US" sz="1600" dirty="0"/>
              <a:t> </a:t>
            </a:r>
            <a:r>
              <a:rPr lang="en-US" altLang="zh-CN" sz="1600" dirty="0"/>
              <a:t>get</a:t>
            </a:r>
            <a:r>
              <a:rPr lang="zh-CN" altLang="en-US" sz="1600" dirty="0"/>
              <a:t> </a:t>
            </a:r>
            <a:r>
              <a:rPr lang="en-US" altLang="zh-CN" sz="1600" dirty="0"/>
              <a:t>the</a:t>
            </a:r>
            <a:r>
              <a:rPr lang="zh-CN" altLang="en-US" sz="1600" dirty="0"/>
              <a:t> </a:t>
            </a:r>
            <a:r>
              <a:rPr lang="en-US" altLang="zh-CN" sz="1600" dirty="0"/>
              <a:t>maximum</a:t>
            </a:r>
          </a:p>
          <a:p>
            <a:r>
              <a:rPr lang="zh-CN" altLang="en-US" sz="1600" dirty="0"/>
              <a:t> </a:t>
            </a:r>
            <a:r>
              <a:rPr lang="en-US" altLang="zh-CN" sz="1600" dirty="0"/>
              <a:t>accumulated</a:t>
            </a:r>
            <a:r>
              <a:rPr lang="zh-CN" altLang="en-US" sz="1600" dirty="0"/>
              <a:t> </a:t>
            </a:r>
            <a:r>
              <a:rPr lang="en-US" altLang="zh-CN" sz="1600" dirty="0"/>
              <a:t>rewards</a:t>
            </a:r>
            <a:endParaRPr lang="en-US" sz="1600" dirty="0"/>
          </a:p>
        </p:txBody>
      </p:sp>
      <p:pic>
        <p:nvPicPr>
          <p:cNvPr id="5" name="Online Media 4" descr="Google Deepmind DQN plays Atari Breakout | NickysChannel13">
            <a:hlinkClick r:id="" action="ppaction://media"/>
            <a:extLst>
              <a:ext uri="{FF2B5EF4-FFF2-40B4-BE49-F238E27FC236}">
                <a16:creationId xmlns:a16="http://schemas.microsoft.com/office/drawing/2014/main" id="{94CFF0F0-038D-994D-B156-5BEC2B7035EC}"/>
              </a:ext>
            </a:extLst>
          </p:cNvPr>
          <p:cNvPicPr>
            <a:picLocks noGrp="1" noRot="1" noChangeAspect="1"/>
          </p:cNvPicPr>
          <p:nvPr>
            <p:ph idx="1"/>
            <a:videoFile r:link="rId1"/>
          </p:nvPr>
        </p:nvPicPr>
        <p:blipFill>
          <a:blip r:embed="rId4"/>
          <a:stretch>
            <a:fillRect/>
          </a:stretch>
        </p:blipFill>
        <p:spPr>
          <a:xfrm>
            <a:off x="296028" y="1701502"/>
            <a:ext cx="4089650" cy="2300506"/>
          </a:xfrm>
          <a:prstGeom prst="rect">
            <a:avLst/>
          </a:prstGeom>
        </p:spPr>
      </p:pic>
    </p:spTree>
    <p:extLst>
      <p:ext uri="{BB962C8B-B14F-4D97-AF65-F5344CB8AC3E}">
        <p14:creationId xmlns:p14="http://schemas.microsoft.com/office/powerpoint/2010/main" val="225780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94085" y="281420"/>
            <a:ext cx="8229600" cy="543191"/>
          </a:xfrm>
        </p:spPr>
        <p:txBody>
          <a:bodyPr>
            <a:normAutofit fontScale="90000"/>
          </a:bodyPr>
          <a:lstStyle/>
          <a:p>
            <a:r>
              <a:rPr lang="en-US" altLang="en-US" dirty="0"/>
              <a:t>The Agent-Environment Interface</a:t>
            </a:r>
          </a:p>
        </p:txBody>
      </p:sp>
      <p:pic>
        <p:nvPicPr>
          <p:cNvPr id="3" name="Picture 2"/>
          <p:cNvPicPr>
            <a:picLocks noChangeAspect="1"/>
          </p:cNvPicPr>
          <p:nvPr/>
        </p:nvPicPr>
        <p:blipFill>
          <a:blip r:embed="rId3"/>
          <a:stretch>
            <a:fillRect/>
          </a:stretch>
        </p:blipFill>
        <p:spPr>
          <a:xfrm>
            <a:off x="2181027" y="1099937"/>
            <a:ext cx="4242751" cy="1264698"/>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545687" y="2524652"/>
                <a:ext cx="7513429" cy="1477328"/>
              </a:xfrm>
              <a:prstGeom prst="rect">
                <a:avLst/>
              </a:prstGeom>
              <a:noFill/>
            </p:spPr>
            <p:txBody>
              <a:bodyPr wrap="square" rtlCol="0">
                <a:spAutoFit/>
              </a:bodyPr>
              <a:lstStyle/>
              <a:p>
                <a:r>
                  <a:rPr lang="en-SG" dirty="0"/>
                  <a:t>Agent and environment interact at discrete time steps: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=0,1,2,…</m:t>
                    </m:r>
                  </m:oMath>
                </a14:m>
                <a:endParaRPr lang="en-SG" dirty="0"/>
              </a:p>
              <a:p>
                <a:r>
                  <a:rPr lang="en-SG" dirty="0"/>
                  <a:t>Agent:</a:t>
                </a:r>
              </a:p>
              <a:p>
                <a:pPr marL="342900" indent="-342900">
                  <a:buFont typeface="+mj-lt"/>
                  <a:buAutoNum type="arabicPeriod"/>
                </a:pPr>
                <a:r>
                  <a:rPr lang="en-SG" dirty="0"/>
                  <a:t>observes state at step </a:t>
                </a:r>
                <a14:m>
                  <m:oMath xmlns:m="http://schemas.openxmlformats.org/officeDocument/2006/math">
                    <m:r>
                      <a:rPr lang="en-US" b="0" i="1" smtClean="0">
                        <a:latin typeface="Cambria Math" panose="02040503050406030204" pitchFamily="18" charset="0"/>
                      </a:rPr>
                      <m:t>𝑡</m:t>
                    </m:r>
                  </m:oMath>
                </a14:m>
                <a:r>
                  <a:rPr lang="en-SG"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SG" dirty="0"/>
              </a:p>
              <a:p>
                <a:pPr marL="342900" indent="-342900">
                  <a:buFont typeface="+mj-lt"/>
                  <a:buAutoNum type="arabicPeriod"/>
                </a:pPr>
                <a:r>
                  <a:rPr lang="en-SG" dirty="0"/>
                  <a:t>Produces action at step </a:t>
                </a:r>
                <a14:m>
                  <m:oMath xmlns:m="http://schemas.openxmlformats.org/officeDocument/2006/math">
                    <m:r>
                      <a:rPr lang="en-US" b="0" i="1" smtClean="0">
                        <a:latin typeface="Cambria Math" panose="02040503050406030204" pitchFamily="18" charset="0"/>
                      </a:rPr>
                      <m:t>𝑡</m:t>
                    </m:r>
                  </m:oMath>
                </a14:m>
                <a:r>
                  <a:rPr lang="en-SG"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oMath>
                </a14:m>
                <a:endParaRPr lang="en-US" b="0" dirty="0"/>
              </a:p>
              <a:p>
                <a:pPr marL="342900" indent="-342900">
                  <a:buFont typeface="+mj-lt"/>
                  <a:buAutoNum type="arabicPeriod"/>
                </a:pPr>
                <a:r>
                  <a:rPr lang="en-SG" dirty="0"/>
                  <a:t>Gets resulting 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+1 </m:t>
                        </m:r>
                      </m:sub>
                    </m:sSub>
                  </m:oMath>
                </a14:m>
                <a:r>
                  <a:rPr lang="en-SG" dirty="0"/>
                  <a:t> </a:t>
                </a:r>
                <a:r>
                  <a:rPr lang="en-US" altLang="zh-CN" dirty="0"/>
                  <a:t>a</a:t>
                </a:r>
                <a:r>
                  <a:rPr lang="en-SG" dirty="0" err="1"/>
                  <a:t>nd</a:t>
                </a:r>
                <a:r>
                  <a:rPr lang="en-SG" dirty="0"/>
                  <a:t> the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𝑆</m:t>
                    </m:r>
                  </m:oMath>
                </a14:m>
                <a:r>
                  <a:rPr lang="en-SG"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545687" y="2524652"/>
                <a:ext cx="7513429" cy="1477328"/>
              </a:xfrm>
              <a:prstGeom prst="rect">
                <a:avLst/>
              </a:prstGeom>
              <a:blipFill>
                <a:blip r:embed="rId4"/>
                <a:stretch>
                  <a:fillRect l="-731" t="-2066" b="-5785"/>
                </a:stretch>
              </a:blipFill>
            </p:spPr>
            <p:txBody>
              <a:bodyPr/>
              <a:lstStyle/>
              <a:p>
                <a:r>
                  <a:rPr lang="en-SG">
                    <a:noFill/>
                  </a:rPr>
                  <a:t> </a:t>
                </a:r>
              </a:p>
            </p:txBody>
          </p:sp>
        </mc:Fallback>
      </mc:AlternateContent>
      <p:pic>
        <p:nvPicPr>
          <p:cNvPr id="9" name="Picture 8"/>
          <p:cNvPicPr>
            <a:picLocks noChangeAspect="1"/>
          </p:cNvPicPr>
          <p:nvPr/>
        </p:nvPicPr>
        <p:blipFill>
          <a:blip r:embed="rId5"/>
          <a:stretch>
            <a:fillRect/>
          </a:stretch>
        </p:blipFill>
        <p:spPr>
          <a:xfrm>
            <a:off x="1626509" y="4161997"/>
            <a:ext cx="5564751" cy="700082"/>
          </a:xfrm>
          <a:prstGeom prst="rect">
            <a:avLst/>
          </a:prstGeom>
        </p:spPr>
      </p:pic>
      <p:pic>
        <p:nvPicPr>
          <p:cNvPr id="4" name="Picture 3">
            <a:extLst>
              <a:ext uri="{FF2B5EF4-FFF2-40B4-BE49-F238E27FC236}">
                <a16:creationId xmlns:a16="http://schemas.microsoft.com/office/drawing/2014/main" id="{A433655D-5F6B-AE48-A104-F3AFC4712E84}"/>
              </a:ext>
            </a:extLst>
          </p:cNvPr>
          <p:cNvPicPr>
            <a:picLocks noChangeAspect="1"/>
          </p:cNvPicPr>
          <p:nvPr/>
        </p:nvPicPr>
        <p:blipFill>
          <a:blip r:embed="rId6"/>
          <a:stretch>
            <a:fillRect/>
          </a:stretch>
        </p:blipFill>
        <p:spPr>
          <a:xfrm>
            <a:off x="6782970" y="1340497"/>
            <a:ext cx="2104078" cy="1024138"/>
          </a:xfrm>
          <a:prstGeom prst="rect">
            <a:avLst/>
          </a:prstGeom>
        </p:spPr>
      </p:pic>
    </p:spTree>
    <p:extLst>
      <p:ext uri="{BB962C8B-B14F-4D97-AF65-F5344CB8AC3E}">
        <p14:creationId xmlns:p14="http://schemas.microsoft.com/office/powerpoint/2010/main" val="3841734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307873" y="171450"/>
            <a:ext cx="6172200" cy="854869"/>
          </a:xfrm>
        </p:spPr>
        <p:txBody>
          <a:bodyPr>
            <a:normAutofit/>
          </a:bodyPr>
          <a:lstStyle/>
          <a:p>
            <a:pPr>
              <a:defRPr/>
            </a:pPr>
            <a:r>
              <a:rPr lang="en-US" sz="3200" dirty="0"/>
              <a:t>Making Complex Decisions</a:t>
            </a:r>
          </a:p>
        </p:txBody>
      </p:sp>
      <p:sp>
        <p:nvSpPr>
          <p:cNvPr id="370691" name="Rectangle 3" descr="Rectangle: Click to edit Master text styles&#10;Second level&#10;Third level&#10;Fourth level&#10;Fifth level"/>
          <p:cNvSpPr>
            <a:spLocks noGrp="1" noChangeArrowheads="1"/>
          </p:cNvSpPr>
          <p:nvPr>
            <p:ph type="body" idx="1"/>
          </p:nvPr>
        </p:nvSpPr>
        <p:spPr>
          <a:xfrm>
            <a:off x="307872" y="1157748"/>
            <a:ext cx="8216695" cy="3486150"/>
          </a:xfrm>
        </p:spPr>
        <p:txBody>
          <a:bodyPr>
            <a:normAutofit/>
          </a:bodyPr>
          <a:lstStyle/>
          <a:p>
            <a:pPr>
              <a:defRPr/>
            </a:pPr>
            <a:r>
              <a:rPr lang="en-US" sz="1800" dirty="0"/>
              <a:t>Make a sequence of decisions</a:t>
            </a:r>
          </a:p>
          <a:p>
            <a:pPr lvl="1">
              <a:buFont typeface="Arial" panose="020B0604020202020204" pitchFamily="34" charset="0"/>
              <a:buChar char="•"/>
              <a:defRPr/>
            </a:pPr>
            <a:r>
              <a:rPr lang="en-SG" sz="1800" dirty="0"/>
              <a:t>Agent’s utility depends on a sequence of decisions</a:t>
            </a:r>
            <a:endParaRPr lang="en-US" sz="1800" dirty="0"/>
          </a:p>
          <a:p>
            <a:pPr lvl="1">
              <a:buFont typeface="Arial" panose="020B0604020202020204" pitchFamily="34" charset="0"/>
              <a:buChar char="•"/>
              <a:defRPr/>
            </a:pPr>
            <a:r>
              <a:rPr lang="en-US" sz="1800" dirty="0"/>
              <a:t>Sequential Decision Making</a:t>
            </a:r>
          </a:p>
          <a:p>
            <a:pPr>
              <a:spcBef>
                <a:spcPts val="1350"/>
              </a:spcBef>
              <a:defRPr/>
            </a:pPr>
            <a:r>
              <a:rPr lang="en-US" sz="1800" dirty="0"/>
              <a:t>Markovian Property</a:t>
            </a:r>
          </a:p>
          <a:p>
            <a:pPr lvl="1">
              <a:buFont typeface="Arial" panose="020B0604020202020204" pitchFamily="34" charset="0"/>
              <a:buChar char="•"/>
              <a:defRPr/>
            </a:pPr>
            <a:r>
              <a:rPr lang="en-SG" sz="1800" dirty="0"/>
              <a:t>Transition properties depend only on the current state, not on previous history (how that state was reached)</a:t>
            </a:r>
          </a:p>
          <a:p>
            <a:pPr lvl="1">
              <a:buFont typeface="Arial" panose="020B0604020202020204" pitchFamily="34" charset="0"/>
              <a:buChar char="•"/>
              <a:defRPr/>
            </a:pPr>
            <a:r>
              <a:rPr lang="en-US" sz="1800" dirty="0"/>
              <a:t>Markov Decision Processes</a:t>
            </a:r>
          </a:p>
          <a:p>
            <a:pPr>
              <a:buFont typeface="Arial" panose="020B0604020202020204" pitchFamily="34" charset="0"/>
              <a:buChar char="•"/>
              <a:defRPr/>
            </a:pPr>
            <a:endParaRPr lang="en-US" sz="1800" dirty="0"/>
          </a:p>
        </p:txBody>
      </p:sp>
    </p:spTree>
    <p:extLst>
      <p:ext uri="{BB962C8B-B14F-4D97-AF65-F5344CB8AC3E}">
        <p14:creationId xmlns:p14="http://schemas.microsoft.com/office/powerpoint/2010/main" val="822727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328154"/>
            <a:ext cx="6343650" cy="536972"/>
          </a:xfrm>
        </p:spPr>
        <p:txBody>
          <a:bodyPr>
            <a:normAutofit fontScale="90000"/>
          </a:bodyPr>
          <a:lstStyle/>
          <a:p>
            <a:pPr>
              <a:defRPr/>
            </a:pPr>
            <a:r>
              <a:rPr lang="en-US" dirty="0"/>
              <a:t>Markov Decision Processes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8624" y="1117190"/>
                <a:ext cx="8317169" cy="3771900"/>
              </a:xfrm>
            </p:spPr>
            <p:txBody>
              <a:bodyPr>
                <a:noAutofit/>
              </a:bodyPr>
              <a:lstStyle/>
              <a:p>
                <a:pPr>
                  <a:defRPr/>
                </a:pPr>
                <a:r>
                  <a:rPr lang="en-US" sz="1800" dirty="0"/>
                  <a:t>Formulate the agent-environment interaction as an MDP</a:t>
                </a:r>
              </a:p>
              <a:p>
                <a:pPr>
                  <a:defRPr/>
                </a:pPr>
                <a:r>
                  <a:rPr lang="en-US" sz="1800" dirty="0"/>
                  <a:t>Components:</a:t>
                </a:r>
              </a:p>
              <a:p>
                <a:pPr lvl="1">
                  <a:buFont typeface="Arial" panose="020B0604020202020204" pitchFamily="34" charset="0"/>
                  <a:buChar char="•"/>
                  <a:defRPr/>
                </a:pPr>
                <a:r>
                  <a:rPr lang="en-US" sz="1800" i="1" dirty="0"/>
                  <a:t>Markov </a:t>
                </a:r>
                <a:r>
                  <a:rPr lang="en-US" sz="1800" b="1" dirty="0"/>
                  <a:t>States</a:t>
                </a:r>
                <a:r>
                  <a:rPr lang="en-US" sz="1800" dirty="0"/>
                  <a:t> </a:t>
                </a:r>
                <a14:m>
                  <m:oMath xmlns:m="http://schemas.openxmlformats.org/officeDocument/2006/math">
                    <m:r>
                      <a:rPr lang="en-US" sz="1800" i="1" dirty="0" smtClean="0">
                        <a:solidFill>
                          <a:srgbClr val="0000FF"/>
                        </a:solidFill>
                        <a:latin typeface="Cambria Math" panose="02040503050406030204" pitchFamily="18" charset="0"/>
                      </a:rPr>
                      <m:t>𝑠</m:t>
                    </m:r>
                  </m:oMath>
                </a14:m>
                <a:r>
                  <a:rPr lang="en-US" sz="1800" dirty="0"/>
                  <a:t>, beginning with initial state</a:t>
                </a:r>
                <a:r>
                  <a:rPr lang="en-US" sz="1800" dirty="0">
                    <a:solidFill>
                      <a:srgbClr val="0000FF"/>
                    </a:solidFill>
                  </a:rPr>
                  <a:t> </a:t>
                </a:r>
                <a14:m>
                  <m:oMath xmlns:m="http://schemas.openxmlformats.org/officeDocument/2006/math">
                    <m:sSub>
                      <m:sSubPr>
                        <m:ctrlPr>
                          <a:rPr lang="en-US" sz="1800" b="0" i="1" dirty="0" smtClean="0">
                            <a:solidFill>
                              <a:srgbClr val="0000FF"/>
                            </a:solidFill>
                            <a:latin typeface="Cambria Math" panose="02040503050406030204" pitchFamily="18" charset="0"/>
                          </a:rPr>
                        </m:ctrlPr>
                      </m:sSubPr>
                      <m:e>
                        <m:r>
                          <a:rPr lang="en-US" sz="1800" i="1" dirty="0" smtClean="0">
                            <a:solidFill>
                              <a:srgbClr val="0000FF"/>
                            </a:solidFill>
                            <a:latin typeface="Cambria Math" panose="02040503050406030204" pitchFamily="18" charset="0"/>
                          </a:rPr>
                          <m:t>𝑠</m:t>
                        </m:r>
                      </m:e>
                      <m:sub>
                        <m:r>
                          <a:rPr lang="en-US" sz="1800" b="0" i="1" dirty="0" smtClean="0">
                            <a:solidFill>
                              <a:srgbClr val="0000FF"/>
                            </a:solidFill>
                            <a:latin typeface="Cambria Math" panose="02040503050406030204" pitchFamily="18" charset="0"/>
                          </a:rPr>
                          <m:t>0</m:t>
                        </m:r>
                      </m:sub>
                    </m:sSub>
                  </m:oMath>
                </a14:m>
                <a:endParaRPr lang="en-US" sz="1800" baseline="-25000" dirty="0">
                  <a:solidFill>
                    <a:srgbClr val="0000FF"/>
                  </a:solidFill>
                </a:endParaRPr>
              </a:p>
              <a:p>
                <a:pPr lvl="1">
                  <a:buFont typeface="Arial" panose="020B0604020202020204" pitchFamily="34" charset="0"/>
                  <a:buChar char="•"/>
                  <a:defRPr/>
                </a:pPr>
                <a:r>
                  <a:rPr lang="en-US" sz="1800" b="1" dirty="0"/>
                  <a:t>Actions</a:t>
                </a:r>
                <a:r>
                  <a:rPr lang="en-US" sz="1800" dirty="0"/>
                  <a:t> </a:t>
                </a:r>
                <a14:m>
                  <m:oMath xmlns:m="http://schemas.openxmlformats.org/officeDocument/2006/math">
                    <m:r>
                      <a:rPr lang="en-US" sz="1800" i="1" dirty="0" smtClean="0">
                        <a:solidFill>
                          <a:srgbClr val="0000FF"/>
                        </a:solidFill>
                        <a:latin typeface="Cambria Math" panose="02040503050406030204" pitchFamily="18" charset="0"/>
                      </a:rPr>
                      <m:t>𝑎</m:t>
                    </m:r>
                  </m:oMath>
                </a14:m>
                <a:endParaRPr lang="en-US" sz="1800" dirty="0">
                  <a:solidFill>
                    <a:srgbClr val="0000FF"/>
                  </a:solidFill>
                </a:endParaRPr>
              </a:p>
              <a:p>
                <a:pPr lvl="2">
                  <a:buFont typeface="Arial" panose="020B0604020202020204" pitchFamily="34" charset="0"/>
                  <a:buChar char="•"/>
                  <a:defRPr/>
                </a:pPr>
                <a:r>
                  <a:rPr lang="en-US" sz="1800" dirty="0"/>
                  <a:t>Each state </a:t>
                </a:r>
                <a14:m>
                  <m:oMath xmlns:m="http://schemas.openxmlformats.org/officeDocument/2006/math">
                    <m:r>
                      <a:rPr lang="en-US" sz="1800" i="1" dirty="0" smtClean="0">
                        <a:solidFill>
                          <a:srgbClr val="0000FF"/>
                        </a:solidFill>
                        <a:latin typeface="Cambria Math" panose="02040503050406030204" pitchFamily="18" charset="0"/>
                      </a:rPr>
                      <m:t>𝑠</m:t>
                    </m:r>
                  </m:oMath>
                </a14:m>
                <a:r>
                  <a:rPr lang="en-US" sz="1800" dirty="0">
                    <a:solidFill>
                      <a:srgbClr val="0000FF"/>
                    </a:solidFill>
                  </a:rPr>
                  <a:t> </a:t>
                </a:r>
                <a:r>
                  <a:rPr lang="en-US" sz="1800" dirty="0"/>
                  <a:t>has actions </a:t>
                </a:r>
                <a14:m>
                  <m:oMath xmlns:m="http://schemas.openxmlformats.org/officeDocument/2006/math">
                    <m:r>
                      <a:rPr lang="en-US" sz="1800" i="1" dirty="0" smtClean="0">
                        <a:solidFill>
                          <a:srgbClr val="0000FF"/>
                        </a:solidFill>
                        <a:latin typeface="Cambria Math" panose="02040503050406030204" pitchFamily="18" charset="0"/>
                      </a:rPr>
                      <m:t>𝐴</m:t>
                    </m:r>
                    <m:r>
                      <a:rPr lang="en-US" sz="1800" i="1" dirty="0" smtClean="0">
                        <a:solidFill>
                          <a:srgbClr val="0000FF"/>
                        </a:solidFill>
                        <a:latin typeface="Cambria Math" panose="02040503050406030204" pitchFamily="18" charset="0"/>
                      </a:rPr>
                      <m:t>(</m:t>
                    </m:r>
                    <m:r>
                      <a:rPr lang="en-US" sz="1800" i="1" dirty="0" smtClean="0">
                        <a:solidFill>
                          <a:srgbClr val="0000FF"/>
                        </a:solidFill>
                        <a:latin typeface="Cambria Math" panose="02040503050406030204" pitchFamily="18" charset="0"/>
                      </a:rPr>
                      <m:t>𝑠</m:t>
                    </m:r>
                    <m:r>
                      <a:rPr lang="en-US" sz="1800" i="1" dirty="0" smtClean="0">
                        <a:solidFill>
                          <a:srgbClr val="0000FF"/>
                        </a:solidFill>
                        <a:latin typeface="Cambria Math" panose="02040503050406030204" pitchFamily="18" charset="0"/>
                      </a:rPr>
                      <m:t>)</m:t>
                    </m:r>
                  </m:oMath>
                </a14:m>
                <a:r>
                  <a:rPr lang="en-US" sz="1800" dirty="0">
                    <a:solidFill>
                      <a:srgbClr val="0000FF"/>
                    </a:solidFill>
                  </a:rPr>
                  <a:t> </a:t>
                </a:r>
                <a:r>
                  <a:rPr lang="en-US" sz="1800" dirty="0"/>
                  <a:t>available from it</a:t>
                </a:r>
              </a:p>
              <a:p>
                <a:pPr lvl="1">
                  <a:buFont typeface="Arial" panose="020B0604020202020204" pitchFamily="34" charset="0"/>
                  <a:buChar char="•"/>
                  <a:defRPr/>
                </a:pPr>
                <a:r>
                  <a:rPr lang="en-US" sz="1800" b="1" dirty="0"/>
                  <a:t>Transition model </a:t>
                </a:r>
                <a14:m>
                  <m:oMath xmlns:m="http://schemas.openxmlformats.org/officeDocument/2006/math">
                    <m:r>
                      <a:rPr lang="en-US" sz="1800" i="1" dirty="0" smtClean="0">
                        <a:solidFill>
                          <a:srgbClr val="0000FF"/>
                        </a:solidFill>
                        <a:latin typeface="Cambria Math" panose="02040503050406030204" pitchFamily="18" charset="0"/>
                      </a:rPr>
                      <m:t>𝑃</m:t>
                    </m:r>
                    <m:r>
                      <a:rPr lang="en-US" sz="1800" i="1" dirty="0" smtClean="0">
                        <a:solidFill>
                          <a:srgbClr val="0000FF"/>
                        </a:solidFill>
                        <a:latin typeface="Cambria Math" panose="02040503050406030204" pitchFamily="18" charset="0"/>
                      </a:rPr>
                      <m:t>(</m:t>
                    </m:r>
                    <m:r>
                      <a:rPr lang="en-US" sz="1800" i="1" dirty="0" smtClean="0">
                        <a:solidFill>
                          <a:srgbClr val="0000FF"/>
                        </a:solidFill>
                        <a:latin typeface="Cambria Math" panose="02040503050406030204" pitchFamily="18" charset="0"/>
                      </a:rPr>
                      <m:t>𝑠</m:t>
                    </m:r>
                    <m:r>
                      <a:rPr lang="en-US" sz="1800" i="1" dirty="0" smtClean="0">
                        <a:solidFill>
                          <a:srgbClr val="0000FF"/>
                        </a:solidFill>
                        <a:latin typeface="Cambria Math" panose="02040503050406030204" pitchFamily="18" charset="0"/>
                      </a:rPr>
                      <m:t>’ | </m:t>
                    </m:r>
                    <m:r>
                      <a:rPr lang="en-US" sz="1800" i="1" dirty="0" smtClean="0">
                        <a:solidFill>
                          <a:srgbClr val="0000FF"/>
                        </a:solidFill>
                        <a:latin typeface="Cambria Math" panose="02040503050406030204" pitchFamily="18" charset="0"/>
                      </a:rPr>
                      <m:t>𝑠</m:t>
                    </m:r>
                    <m:r>
                      <a:rPr lang="en-US" sz="1800" i="1" dirty="0" smtClean="0">
                        <a:solidFill>
                          <a:srgbClr val="0000FF"/>
                        </a:solidFill>
                        <a:latin typeface="Cambria Math" panose="02040503050406030204" pitchFamily="18" charset="0"/>
                      </a:rPr>
                      <m:t>, </m:t>
                    </m:r>
                    <m:r>
                      <a:rPr lang="en-US" sz="1800" i="1" dirty="0" smtClean="0">
                        <a:solidFill>
                          <a:srgbClr val="0000FF"/>
                        </a:solidFill>
                        <a:latin typeface="Cambria Math" panose="02040503050406030204" pitchFamily="18" charset="0"/>
                      </a:rPr>
                      <m:t>𝑎</m:t>
                    </m:r>
                    <m:r>
                      <a:rPr lang="en-US" sz="1800" i="1" dirty="0" smtClean="0">
                        <a:solidFill>
                          <a:srgbClr val="0000FF"/>
                        </a:solidFill>
                        <a:latin typeface="Cambria Math" panose="02040503050406030204" pitchFamily="18" charset="0"/>
                      </a:rPr>
                      <m:t>)</m:t>
                    </m:r>
                  </m:oMath>
                </a14:m>
                <a:endParaRPr lang="en-US" sz="1800" dirty="0">
                  <a:solidFill>
                    <a:srgbClr val="0000FF"/>
                  </a:solidFill>
                </a:endParaRPr>
              </a:p>
              <a:p>
                <a:pPr lvl="2">
                  <a:defRPr/>
                </a:pPr>
                <a:r>
                  <a:rPr lang="en-US" sz="1800" i="1" dirty="0"/>
                  <a:t>assumption</a:t>
                </a:r>
                <a:r>
                  <a:rPr lang="en-US" sz="1800" dirty="0"/>
                  <a:t>: the probability of going to </a:t>
                </a:r>
                <a14:m>
                  <m:oMath xmlns:m="http://schemas.openxmlformats.org/officeDocument/2006/math">
                    <m:r>
                      <a:rPr lang="en-US" sz="1800" i="1" dirty="0" smtClean="0">
                        <a:solidFill>
                          <a:srgbClr val="0000FF"/>
                        </a:solidFill>
                        <a:latin typeface="Cambria Math" panose="02040503050406030204" pitchFamily="18" charset="0"/>
                      </a:rPr>
                      <m:t>𝑠</m:t>
                    </m:r>
                    <m:r>
                      <a:rPr lang="en-US" sz="1800" i="1" dirty="0" smtClean="0">
                        <a:solidFill>
                          <a:srgbClr val="0000FF"/>
                        </a:solidFill>
                        <a:latin typeface="Cambria Math" panose="02040503050406030204" pitchFamily="18" charset="0"/>
                      </a:rPr>
                      <m:t>’</m:t>
                    </m:r>
                  </m:oMath>
                </a14:m>
                <a:r>
                  <a:rPr lang="en-US" sz="1800" dirty="0"/>
                  <a:t> from</a:t>
                </a:r>
                <a:r>
                  <a:rPr lang="en-US" sz="1800" dirty="0">
                    <a:solidFill>
                      <a:srgbClr val="0000FF"/>
                    </a:solidFill>
                  </a:rPr>
                  <a:t> </a:t>
                </a:r>
                <a14:m>
                  <m:oMath xmlns:m="http://schemas.openxmlformats.org/officeDocument/2006/math">
                    <m:r>
                      <a:rPr lang="en-US" sz="1800" i="1" dirty="0" smtClean="0">
                        <a:solidFill>
                          <a:srgbClr val="0000FF"/>
                        </a:solidFill>
                        <a:latin typeface="Cambria Math" panose="02040503050406030204" pitchFamily="18" charset="0"/>
                      </a:rPr>
                      <m:t>𝑠</m:t>
                    </m:r>
                  </m:oMath>
                </a14:m>
                <a:r>
                  <a:rPr lang="en-US" sz="1800" dirty="0">
                    <a:solidFill>
                      <a:srgbClr val="0000FF"/>
                    </a:solidFill>
                  </a:rPr>
                  <a:t> </a:t>
                </a:r>
                <a:r>
                  <a:rPr lang="en-US" sz="1800" dirty="0"/>
                  <a:t>depends only on </a:t>
                </a:r>
                <a14:m>
                  <m:oMath xmlns:m="http://schemas.openxmlformats.org/officeDocument/2006/math">
                    <m:r>
                      <a:rPr lang="en-US" sz="1800" i="1" dirty="0" smtClean="0">
                        <a:solidFill>
                          <a:srgbClr val="0000FF"/>
                        </a:solidFill>
                        <a:latin typeface="Cambria Math" panose="02040503050406030204" pitchFamily="18" charset="0"/>
                      </a:rPr>
                      <m:t>𝑠</m:t>
                    </m:r>
                  </m:oMath>
                </a14:m>
                <a:r>
                  <a:rPr lang="en-US" sz="1800" dirty="0"/>
                  <a:t> and </a:t>
                </a:r>
                <a14:m>
                  <m:oMath xmlns:m="http://schemas.openxmlformats.org/officeDocument/2006/math">
                    <m:r>
                      <a:rPr lang="en-US" sz="1800" i="1" dirty="0" smtClean="0">
                        <a:solidFill>
                          <a:srgbClr val="0000FF"/>
                        </a:solidFill>
                        <a:latin typeface="Cambria Math" panose="02040503050406030204" pitchFamily="18" charset="0"/>
                      </a:rPr>
                      <m:t>𝑎</m:t>
                    </m:r>
                  </m:oMath>
                </a14:m>
                <a:r>
                  <a:rPr lang="en-US" sz="1800" dirty="0"/>
                  <a:t> and not on any other past actions or states</a:t>
                </a:r>
              </a:p>
              <a:p>
                <a:pPr lvl="1">
                  <a:buFont typeface="Arial" panose="020B0604020202020204" pitchFamily="34" charset="0"/>
                  <a:buChar char="•"/>
                  <a:defRPr/>
                </a:pPr>
                <a:r>
                  <a:rPr lang="en-US" sz="1800" b="1" dirty="0"/>
                  <a:t>Reward function</a:t>
                </a:r>
                <a:r>
                  <a:rPr lang="en-US" sz="1800" dirty="0">
                    <a:solidFill>
                      <a:srgbClr val="FF00FF"/>
                    </a:solidFill>
                  </a:rPr>
                  <a:t> </a:t>
                </a:r>
                <a14:m>
                  <m:oMath xmlns:m="http://schemas.openxmlformats.org/officeDocument/2006/math">
                    <m:r>
                      <a:rPr lang="en-US" sz="1800" i="1" dirty="0" smtClean="0">
                        <a:solidFill>
                          <a:srgbClr val="0000FF"/>
                        </a:solidFill>
                        <a:latin typeface="Cambria Math" panose="02040503050406030204" pitchFamily="18" charset="0"/>
                      </a:rPr>
                      <m:t>𝑅</m:t>
                    </m:r>
                    <m:r>
                      <a:rPr lang="en-US" sz="1800" i="1" dirty="0" smtClean="0">
                        <a:solidFill>
                          <a:srgbClr val="0000FF"/>
                        </a:solidFill>
                        <a:latin typeface="Cambria Math" panose="02040503050406030204" pitchFamily="18" charset="0"/>
                      </a:rPr>
                      <m:t>(</m:t>
                    </m:r>
                    <m:r>
                      <a:rPr lang="en-US" sz="1800" i="1" dirty="0" smtClean="0">
                        <a:solidFill>
                          <a:srgbClr val="0000FF"/>
                        </a:solidFill>
                        <a:latin typeface="Cambria Math" panose="02040503050406030204" pitchFamily="18" charset="0"/>
                      </a:rPr>
                      <m:t>𝑠</m:t>
                    </m:r>
                    <m:r>
                      <a:rPr lang="en-US" sz="1800" i="1" dirty="0" smtClean="0">
                        <a:solidFill>
                          <a:srgbClr val="0000FF"/>
                        </a:solidFill>
                        <a:latin typeface="Cambria Math" panose="02040503050406030204" pitchFamily="18" charset="0"/>
                      </a:rPr>
                      <m:t>)</m:t>
                    </m:r>
                  </m:oMath>
                </a14:m>
                <a:r>
                  <a:rPr lang="en-US" sz="1800" dirty="0">
                    <a:solidFill>
                      <a:srgbClr val="0000FF"/>
                    </a:solidFill>
                  </a:rPr>
                  <a:t>, or r(s)</a:t>
                </a:r>
              </a:p>
              <a:p>
                <a:pPr>
                  <a:defRPr/>
                </a:pPr>
                <a:r>
                  <a:rPr lang="en-US" sz="1800" b="1" dirty="0"/>
                  <a:t>Policy</a:t>
                </a:r>
                <a:r>
                  <a:rPr lang="en-US" sz="1800" dirty="0"/>
                  <a:t> </a:t>
                </a:r>
                <a14:m>
                  <m:oMath xmlns:m="http://schemas.openxmlformats.org/officeDocument/2006/math">
                    <m:r>
                      <a:rPr lang="en-US" sz="1800" i="1" dirty="0" smtClean="0">
                        <a:solidFill>
                          <a:srgbClr val="0000FF"/>
                        </a:solidFill>
                        <a:latin typeface="Cambria Math" panose="02040503050406030204" pitchFamily="18" charset="0"/>
                        <a:sym typeface="Symbol"/>
                      </a:rPr>
                      <m:t>𝜋</m:t>
                    </m:r>
                    <m:r>
                      <a:rPr lang="en-US" sz="1800" i="1" dirty="0" smtClean="0">
                        <a:solidFill>
                          <a:srgbClr val="0000FF"/>
                        </a:solidFill>
                        <a:latin typeface="Cambria Math" panose="02040503050406030204" pitchFamily="18" charset="0"/>
                        <a:sym typeface="Symbol"/>
                      </a:rPr>
                      <m:t>(</m:t>
                    </m:r>
                    <m:r>
                      <a:rPr lang="en-US" sz="1800" i="1" dirty="0" smtClean="0">
                        <a:solidFill>
                          <a:srgbClr val="0000FF"/>
                        </a:solidFill>
                        <a:latin typeface="Cambria Math" panose="02040503050406030204" pitchFamily="18" charset="0"/>
                        <a:sym typeface="Symbol"/>
                      </a:rPr>
                      <m:t>𝑠</m:t>
                    </m:r>
                    <m:r>
                      <a:rPr lang="en-US" sz="1800" i="1" dirty="0" smtClean="0">
                        <a:solidFill>
                          <a:srgbClr val="0000FF"/>
                        </a:solidFill>
                        <a:latin typeface="Cambria Math" panose="02040503050406030204" pitchFamily="18" charset="0"/>
                        <a:sym typeface="Symbol"/>
                      </a:rPr>
                      <m:t>)</m:t>
                    </m:r>
                  </m:oMath>
                </a14:m>
                <a:r>
                  <a:rPr lang="en-US" sz="1800" dirty="0"/>
                  <a:t>: the action that an agent takes in any given state</a:t>
                </a:r>
              </a:p>
              <a:p>
                <a:pPr lvl="1">
                  <a:buFont typeface="Arial" panose="020B0604020202020204" pitchFamily="34" charset="0"/>
                  <a:buChar char="•"/>
                  <a:defRPr/>
                </a:pPr>
                <a:r>
                  <a:rPr lang="en-US" sz="1800" dirty="0"/>
                  <a:t>The “solution” to an MDP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8624" y="1117190"/>
                <a:ext cx="8317169" cy="3771900"/>
              </a:xfrm>
              <a:blipFill>
                <a:blip r:embed="rId3"/>
                <a:stretch>
                  <a:fillRect l="-440" t="-808"/>
                </a:stretch>
              </a:blipFill>
            </p:spPr>
            <p:txBody>
              <a:bodyPr/>
              <a:lstStyle/>
              <a:p>
                <a:r>
                  <a:rPr lang="en-SG">
                    <a:noFill/>
                  </a:rPr>
                  <a:t> </a:t>
                </a:r>
              </a:p>
            </p:txBody>
          </p:sp>
        </mc:Fallback>
      </mc:AlternateContent>
    </p:spTree>
    <p:extLst>
      <p:ext uri="{BB962C8B-B14F-4D97-AF65-F5344CB8AC3E}">
        <p14:creationId xmlns:p14="http://schemas.microsoft.com/office/powerpoint/2010/main" val="29748013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96B15-67EE-D740-B0F7-7DBE2E3EF251}"/>
              </a:ext>
            </a:extLst>
          </p:cNvPr>
          <p:cNvSpPr>
            <a:spLocks noGrp="1"/>
          </p:cNvSpPr>
          <p:nvPr>
            <p:ph type="title"/>
          </p:nvPr>
        </p:nvSpPr>
        <p:spPr/>
        <p:txBody>
          <a:bodyPr>
            <a:normAutofit fontScale="90000"/>
          </a:bodyPr>
          <a:lstStyle/>
          <a:p>
            <a:r>
              <a:rPr lang="en-US" dirty="0"/>
              <a:t>RAP-Star: PI</a:t>
            </a:r>
          </a:p>
        </p:txBody>
      </p:sp>
      <p:pic>
        <p:nvPicPr>
          <p:cNvPr id="1026" name="Picture 2" descr="Ramengvrl - CAN'T SPEAK ENGLISH Lyrics and Tracklist | Genius">
            <a:extLst>
              <a:ext uri="{FF2B5EF4-FFF2-40B4-BE49-F238E27FC236}">
                <a16:creationId xmlns:a16="http://schemas.microsoft.com/office/drawing/2014/main" id="{E5C23954-10E7-DE4A-B565-CA9AF1216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04" y="1313644"/>
            <a:ext cx="3263185" cy="32631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ur Favorite Apple Pie recipe | Epicurious.com">
            <a:extLst>
              <a:ext uri="{FF2B5EF4-FFF2-40B4-BE49-F238E27FC236}">
                <a16:creationId xmlns:a16="http://schemas.microsoft.com/office/drawing/2014/main" id="{4F4B2CCE-2F37-E747-9CDA-911EC18BA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213" y="1680155"/>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12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247" y="266816"/>
            <a:ext cx="6343650" cy="536972"/>
          </a:xfrm>
        </p:spPr>
        <p:txBody>
          <a:bodyPr>
            <a:normAutofit fontScale="90000"/>
          </a:bodyPr>
          <a:lstStyle/>
          <a:p>
            <a:pPr>
              <a:defRPr/>
            </a:pPr>
            <a:r>
              <a:rPr lang="en-US" dirty="0"/>
              <a:t>Solving MDPs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5247" y="1085850"/>
                <a:ext cx="6515100" cy="3771900"/>
              </a:xfrm>
            </p:spPr>
            <p:txBody>
              <a:bodyPr>
                <a:normAutofit/>
              </a:bodyPr>
              <a:lstStyle/>
              <a:p>
                <a:pPr>
                  <a:defRPr/>
                </a:pPr>
                <a:r>
                  <a:rPr lang="en-US" sz="1800" dirty="0"/>
                  <a:t>MDP components:</a:t>
                </a:r>
              </a:p>
              <a:p>
                <a:pPr lvl="1">
                  <a:buFont typeface="Arial" panose="020B0604020202020204" pitchFamily="34" charset="0"/>
                  <a:buChar char="•"/>
                  <a:defRPr/>
                </a:pPr>
                <a:r>
                  <a:rPr lang="en-US" sz="1800" b="1" dirty="0"/>
                  <a:t>States</a:t>
                </a:r>
                <a:r>
                  <a:rPr lang="en-US" sz="1800" dirty="0"/>
                  <a:t> </a:t>
                </a:r>
                <a14:m>
                  <m:oMath xmlns:m="http://schemas.openxmlformats.org/officeDocument/2006/math">
                    <m:r>
                      <a:rPr lang="en-US" sz="1800" i="1" dirty="0" smtClean="0">
                        <a:solidFill>
                          <a:srgbClr val="0000FF"/>
                        </a:solidFill>
                        <a:latin typeface="Cambria Math" panose="02040503050406030204" pitchFamily="18" charset="0"/>
                      </a:rPr>
                      <m:t>𝑠</m:t>
                    </m:r>
                  </m:oMath>
                </a14:m>
                <a:endParaRPr lang="en-US" sz="1800" baseline="-25000" dirty="0">
                  <a:solidFill>
                    <a:srgbClr val="0000FF"/>
                  </a:solidFill>
                </a:endParaRPr>
              </a:p>
              <a:p>
                <a:pPr lvl="1">
                  <a:buFont typeface="Arial" panose="020B0604020202020204" pitchFamily="34" charset="0"/>
                  <a:buChar char="•"/>
                  <a:defRPr/>
                </a:pPr>
                <a:r>
                  <a:rPr lang="en-US" sz="1800" b="1" dirty="0"/>
                  <a:t>Actions</a:t>
                </a:r>
                <a:r>
                  <a:rPr lang="en-US" sz="1800" dirty="0"/>
                  <a:t> </a:t>
                </a:r>
                <a14:m>
                  <m:oMath xmlns:m="http://schemas.openxmlformats.org/officeDocument/2006/math">
                    <m:r>
                      <a:rPr lang="en-US" sz="1800" i="1" dirty="0" smtClean="0">
                        <a:solidFill>
                          <a:srgbClr val="0000FF"/>
                        </a:solidFill>
                        <a:latin typeface="Cambria Math" panose="02040503050406030204" pitchFamily="18" charset="0"/>
                      </a:rPr>
                      <m:t>𝑎</m:t>
                    </m:r>
                  </m:oMath>
                </a14:m>
                <a:endParaRPr lang="en-US" sz="1800" dirty="0"/>
              </a:p>
              <a:p>
                <a:pPr lvl="1">
                  <a:buFont typeface="Arial" panose="020B0604020202020204" pitchFamily="34" charset="0"/>
                  <a:buChar char="•"/>
                  <a:defRPr/>
                </a:pPr>
                <a:r>
                  <a:rPr lang="en-US" sz="1800" b="1" dirty="0"/>
                  <a:t>Transition model </a:t>
                </a:r>
                <a14:m>
                  <m:oMath xmlns:m="http://schemas.openxmlformats.org/officeDocument/2006/math">
                    <m:r>
                      <a:rPr lang="en-US" sz="1800" i="1" dirty="0" smtClean="0">
                        <a:solidFill>
                          <a:srgbClr val="0000FF"/>
                        </a:solidFill>
                        <a:latin typeface="Cambria Math" panose="02040503050406030204" pitchFamily="18" charset="0"/>
                      </a:rPr>
                      <m:t>𝑃</m:t>
                    </m:r>
                    <m:r>
                      <a:rPr lang="en-US" sz="1800" i="1" dirty="0" smtClean="0">
                        <a:solidFill>
                          <a:srgbClr val="0000FF"/>
                        </a:solidFill>
                        <a:latin typeface="Cambria Math" panose="02040503050406030204" pitchFamily="18" charset="0"/>
                      </a:rPr>
                      <m:t>(</m:t>
                    </m:r>
                    <m:r>
                      <a:rPr lang="en-US" sz="1800" i="1" dirty="0" smtClean="0">
                        <a:solidFill>
                          <a:srgbClr val="0000FF"/>
                        </a:solidFill>
                        <a:latin typeface="Cambria Math" panose="02040503050406030204" pitchFamily="18" charset="0"/>
                      </a:rPr>
                      <m:t>𝑠</m:t>
                    </m:r>
                    <m:r>
                      <a:rPr lang="en-US" sz="1800" i="1" dirty="0" smtClean="0">
                        <a:solidFill>
                          <a:srgbClr val="0000FF"/>
                        </a:solidFill>
                        <a:latin typeface="Cambria Math" panose="02040503050406030204" pitchFamily="18" charset="0"/>
                      </a:rPr>
                      <m:t>’ | </m:t>
                    </m:r>
                    <m:r>
                      <a:rPr lang="en-US" sz="1800" i="1" dirty="0" smtClean="0">
                        <a:solidFill>
                          <a:srgbClr val="0000FF"/>
                        </a:solidFill>
                        <a:latin typeface="Cambria Math" panose="02040503050406030204" pitchFamily="18" charset="0"/>
                      </a:rPr>
                      <m:t>𝑠</m:t>
                    </m:r>
                    <m:r>
                      <a:rPr lang="en-US" sz="1800" i="1" dirty="0" smtClean="0">
                        <a:solidFill>
                          <a:srgbClr val="0000FF"/>
                        </a:solidFill>
                        <a:latin typeface="Cambria Math" panose="02040503050406030204" pitchFamily="18" charset="0"/>
                      </a:rPr>
                      <m:t>, </m:t>
                    </m:r>
                    <m:r>
                      <a:rPr lang="en-US" sz="1800" i="1" dirty="0" smtClean="0">
                        <a:solidFill>
                          <a:srgbClr val="0000FF"/>
                        </a:solidFill>
                        <a:latin typeface="Cambria Math" panose="02040503050406030204" pitchFamily="18" charset="0"/>
                      </a:rPr>
                      <m:t>𝑎</m:t>
                    </m:r>
                    <m:r>
                      <a:rPr lang="en-US" sz="1800" i="1" dirty="0" smtClean="0">
                        <a:solidFill>
                          <a:srgbClr val="0000FF"/>
                        </a:solidFill>
                        <a:latin typeface="Cambria Math" panose="02040503050406030204" pitchFamily="18" charset="0"/>
                      </a:rPr>
                      <m:t>)</m:t>
                    </m:r>
                  </m:oMath>
                </a14:m>
                <a:endParaRPr lang="en-US" sz="1800" dirty="0">
                  <a:solidFill>
                    <a:srgbClr val="0000FF"/>
                  </a:solidFill>
                </a:endParaRPr>
              </a:p>
              <a:p>
                <a:pPr lvl="1">
                  <a:buFont typeface="Arial" panose="020B0604020202020204" pitchFamily="34" charset="0"/>
                  <a:buChar char="•"/>
                  <a:defRPr/>
                </a:pPr>
                <a:r>
                  <a:rPr lang="en-US" sz="1800" b="1" dirty="0"/>
                  <a:t>Reward function</a:t>
                </a:r>
                <a:r>
                  <a:rPr lang="en-US" sz="1800" dirty="0"/>
                  <a:t> </a:t>
                </a:r>
                <a14:m>
                  <m:oMath xmlns:m="http://schemas.openxmlformats.org/officeDocument/2006/math">
                    <m:r>
                      <a:rPr lang="en-US" sz="1800" i="1" dirty="0" smtClean="0">
                        <a:solidFill>
                          <a:srgbClr val="0000FF"/>
                        </a:solidFill>
                        <a:latin typeface="Cambria Math" panose="02040503050406030204" pitchFamily="18" charset="0"/>
                      </a:rPr>
                      <m:t>𝑅</m:t>
                    </m:r>
                    <m:r>
                      <a:rPr lang="en-US" sz="1800" i="1" dirty="0" smtClean="0">
                        <a:solidFill>
                          <a:srgbClr val="0000FF"/>
                        </a:solidFill>
                        <a:latin typeface="Cambria Math" panose="02040503050406030204" pitchFamily="18" charset="0"/>
                      </a:rPr>
                      <m:t>(</m:t>
                    </m:r>
                    <m:r>
                      <a:rPr lang="en-US" sz="1800" i="1" dirty="0" smtClean="0">
                        <a:solidFill>
                          <a:srgbClr val="0000FF"/>
                        </a:solidFill>
                        <a:latin typeface="Cambria Math" panose="02040503050406030204" pitchFamily="18" charset="0"/>
                      </a:rPr>
                      <m:t>𝑠</m:t>
                    </m:r>
                    <m:r>
                      <a:rPr lang="en-US" sz="1800" i="1" dirty="0" smtClean="0">
                        <a:solidFill>
                          <a:srgbClr val="0000FF"/>
                        </a:solidFill>
                        <a:latin typeface="Cambria Math" panose="02040503050406030204" pitchFamily="18" charset="0"/>
                      </a:rPr>
                      <m:t>)</m:t>
                    </m:r>
                  </m:oMath>
                </a14:m>
                <a:endParaRPr lang="en-US" sz="1800" dirty="0">
                  <a:solidFill>
                    <a:srgbClr val="0000FF"/>
                  </a:solidFill>
                </a:endParaRPr>
              </a:p>
              <a:p>
                <a:pPr>
                  <a:defRPr/>
                </a:pPr>
                <a:r>
                  <a:rPr lang="en-US" sz="1800" dirty="0"/>
                  <a:t>The solution:</a:t>
                </a:r>
              </a:p>
              <a:p>
                <a:pPr lvl="1">
                  <a:buFont typeface="Arial" panose="020B0604020202020204" pitchFamily="34" charset="0"/>
                  <a:buChar char="•"/>
                  <a:defRPr/>
                </a:pPr>
                <a:r>
                  <a:rPr lang="en-US" sz="1800" b="1" dirty="0"/>
                  <a:t>Policy</a:t>
                </a:r>
                <a:r>
                  <a:rPr lang="en-US" sz="1800" dirty="0"/>
                  <a:t> </a:t>
                </a:r>
                <a14:m>
                  <m:oMath xmlns:m="http://schemas.openxmlformats.org/officeDocument/2006/math">
                    <m:r>
                      <a:rPr lang="en-US" altLang="zh-CN" sz="1800" b="0" i="1" dirty="0" smtClean="0">
                        <a:solidFill>
                          <a:srgbClr val="0000FF"/>
                        </a:solidFill>
                        <a:latin typeface="Cambria Math" panose="02040503050406030204" pitchFamily="18" charset="0"/>
                      </a:rPr>
                      <m:t>𝜋</m:t>
                    </m:r>
                    <m:d>
                      <m:dPr>
                        <m:ctrlPr>
                          <a:rPr lang="en-US" altLang="zh-CN" sz="1800" b="0" i="1" dirty="0" smtClean="0">
                            <a:solidFill>
                              <a:srgbClr val="0000FF"/>
                            </a:solidFill>
                            <a:latin typeface="Cambria Math" panose="02040503050406030204" pitchFamily="18" charset="0"/>
                          </a:rPr>
                        </m:ctrlPr>
                      </m:dPr>
                      <m:e>
                        <m:r>
                          <a:rPr lang="en-US" altLang="zh-CN" sz="1800" i="1" dirty="0">
                            <a:solidFill>
                              <a:srgbClr val="0000FF"/>
                            </a:solidFill>
                            <a:latin typeface="Cambria Math" panose="02040503050406030204" pitchFamily="18" charset="0"/>
                          </a:rPr>
                          <m:t>𝑠</m:t>
                        </m:r>
                      </m:e>
                    </m:d>
                  </m:oMath>
                </a14:m>
                <a:r>
                  <a:rPr lang="en-US" sz="1800" dirty="0"/>
                  <a:t>mapping from states to actions</a:t>
                </a:r>
              </a:p>
              <a:p>
                <a:pPr lvl="1">
                  <a:buFont typeface="Arial" panose="020B0604020202020204" pitchFamily="34" charset="0"/>
                  <a:buChar char="•"/>
                  <a:defRPr/>
                </a:pPr>
                <a:r>
                  <a:rPr lang="en-US" sz="1800" dirty="0"/>
                  <a:t>How to find the optimal policy?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5247" y="1085850"/>
                <a:ext cx="6515100" cy="3771900"/>
              </a:xfrm>
              <a:blipFill>
                <a:blip r:embed="rId3"/>
                <a:stretch>
                  <a:fillRect l="-655" t="-808"/>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2DFC8A89-2763-DD4D-8392-26736A069F5E}"/>
              </a:ext>
            </a:extLst>
          </p:cNvPr>
          <p:cNvPicPr>
            <a:picLocks noChangeAspect="1"/>
          </p:cNvPicPr>
          <p:nvPr/>
        </p:nvPicPr>
        <p:blipFill>
          <a:blip r:embed="rId4"/>
          <a:stretch>
            <a:fillRect/>
          </a:stretch>
        </p:blipFill>
        <p:spPr>
          <a:xfrm>
            <a:off x="5163289" y="1449678"/>
            <a:ext cx="2991215" cy="1455943"/>
          </a:xfrm>
          <a:prstGeom prst="rect">
            <a:avLst/>
          </a:prstGeom>
        </p:spPr>
      </p:pic>
    </p:spTree>
    <p:extLst>
      <p:ext uri="{BB962C8B-B14F-4D97-AF65-F5344CB8AC3E}">
        <p14:creationId xmlns:p14="http://schemas.microsoft.com/office/powerpoint/2010/main" val="3778839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49" y="237818"/>
            <a:ext cx="8552882" cy="594122"/>
          </a:xfrm>
        </p:spPr>
        <p:txBody>
          <a:bodyPr>
            <a:normAutofit fontScale="90000"/>
          </a:bodyPr>
          <a:lstStyle/>
          <a:p>
            <a:pPr>
              <a:defRPr/>
            </a:pPr>
            <a:r>
              <a:rPr lang="en-US" dirty="0"/>
              <a:t>Maximi</a:t>
            </a:r>
            <a:r>
              <a:rPr lang="en-US" altLang="zh-CN" dirty="0"/>
              <a:t>z</a:t>
            </a:r>
            <a:r>
              <a:rPr lang="en-US" dirty="0"/>
              <a:t>ing</a:t>
            </a:r>
            <a:r>
              <a:rPr lang="zh-CN" altLang="en-US" dirty="0"/>
              <a:t> </a:t>
            </a:r>
            <a:r>
              <a:rPr lang="en-US" altLang="zh-CN" dirty="0"/>
              <a:t>Accumulated</a:t>
            </a:r>
            <a:r>
              <a:rPr lang="zh-CN" altLang="en-US" dirty="0"/>
              <a:t> </a:t>
            </a:r>
            <a:r>
              <a:rPr lang="en-US" altLang="zh-CN" dirty="0"/>
              <a:t>Rewards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0049" y="1085851"/>
                <a:ext cx="8389989" cy="3451622"/>
              </a:xfrm>
            </p:spPr>
            <p:txBody>
              <a:bodyPr>
                <a:normAutofit/>
              </a:bodyPr>
              <a:lstStyle/>
              <a:p>
                <a:pPr>
                  <a:defRPr/>
                </a:pPr>
                <a:r>
                  <a:rPr lang="en-US" sz="1800" dirty="0"/>
                  <a:t>The optimal policy should maximise the accumulated </a:t>
                </a:r>
                <a:r>
                  <a:rPr lang="en-US" sz="1800" i="1" dirty="0"/>
                  <a:t>rewar</a:t>
                </a:r>
                <a:r>
                  <a:rPr lang="en-US" altLang="zh-CN" sz="1800" i="1" dirty="0"/>
                  <a:t>ds</a:t>
                </a:r>
                <a:r>
                  <a:rPr lang="zh-CN" altLang="en-US" sz="1800" i="1" dirty="0"/>
                  <a:t> </a:t>
                </a:r>
                <a:r>
                  <a:rPr lang="en-SG" altLang="zh-CN" sz="1800" i="1" dirty="0"/>
                  <a:t>over </a:t>
                </a:r>
                <a:r>
                  <a:rPr lang="en-US" sz="1800" dirty="0"/>
                  <a:t>given a trajectories like </a:t>
                </a:r>
                <a14:m>
                  <m:oMath xmlns:m="http://schemas.openxmlformats.org/officeDocument/2006/math">
                    <m:r>
                      <a:rPr lang="en-SG" sz="1800" b="0" i="1" smtClean="0">
                        <a:latin typeface="Cambria Math" panose="02040503050406030204" pitchFamily="18" charset="0"/>
                      </a:rPr>
                      <m:t>𝜏</m:t>
                    </m:r>
                    <m:r>
                      <a:rPr lang="en-SG" sz="1800" b="0" i="1" smtClean="0">
                        <a:latin typeface="Cambria Math" panose="02040503050406030204" pitchFamily="18" charset="0"/>
                      </a:rPr>
                      <m:t>=</m:t>
                    </m:r>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&lt;</m:t>
                        </m:r>
                        <m:r>
                          <a:rPr lang="en-SG" sz="1800" b="0" i="1" smtClean="0">
                            <a:latin typeface="Cambria Math" panose="02040503050406030204" pitchFamily="18" charset="0"/>
                          </a:rPr>
                          <m:t>𝑆</m:t>
                        </m:r>
                      </m:e>
                      <m:sub>
                        <m:r>
                          <a:rPr lang="en-SG" sz="1800" b="0" i="1" smtClean="0">
                            <a:latin typeface="Cambria Math" panose="02040503050406030204" pitchFamily="18" charset="0"/>
                          </a:rPr>
                          <m:t>1</m:t>
                        </m:r>
                      </m:sub>
                    </m:sSub>
                    <m:r>
                      <a:rPr lang="en-SG" sz="1800" b="0" i="1" smtClean="0">
                        <a:latin typeface="Cambria Math" panose="02040503050406030204" pitchFamily="18" charset="0"/>
                      </a:rPr>
                      <m:t>, </m:t>
                    </m:r>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𝐴</m:t>
                        </m:r>
                      </m:e>
                      <m:sub>
                        <m:r>
                          <a:rPr lang="en-SG" sz="1800" b="0" i="1" smtClean="0">
                            <a:latin typeface="Cambria Math" panose="02040503050406030204" pitchFamily="18" charset="0"/>
                          </a:rPr>
                          <m:t>1</m:t>
                        </m:r>
                      </m:sub>
                    </m:sSub>
                    <m:r>
                      <a:rPr lang="en-SG" sz="1800" b="0" i="1" smtClean="0">
                        <a:latin typeface="Cambria Math" panose="02040503050406030204" pitchFamily="18" charset="0"/>
                      </a:rPr>
                      <m:t>,</m:t>
                    </m:r>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𝑅</m:t>
                        </m:r>
                      </m:e>
                      <m:sub>
                        <m:r>
                          <a:rPr lang="en-SG" sz="1800" b="0" i="1" smtClean="0">
                            <a:latin typeface="Cambria Math" panose="02040503050406030204" pitchFamily="18" charset="0"/>
                          </a:rPr>
                          <m:t>1</m:t>
                        </m:r>
                      </m:sub>
                    </m:sSub>
                    <m:r>
                      <a:rPr lang="en-SG" sz="1800" b="0" i="1" smtClean="0">
                        <a:latin typeface="Cambria Math" panose="02040503050406030204" pitchFamily="18" charset="0"/>
                      </a:rPr>
                      <m:t>,…, </m:t>
                    </m:r>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𝑆</m:t>
                        </m:r>
                      </m:e>
                      <m:sub>
                        <m:r>
                          <a:rPr lang="en-SG" sz="1800" b="0" i="1" smtClean="0">
                            <a:latin typeface="Cambria Math" panose="02040503050406030204" pitchFamily="18" charset="0"/>
                          </a:rPr>
                          <m:t>𝑇</m:t>
                        </m:r>
                      </m:sub>
                    </m:sSub>
                    <m:r>
                      <a:rPr lang="en-SG" sz="1800" b="0" i="1" smtClean="0">
                        <a:latin typeface="Cambria Math" panose="02040503050406030204" pitchFamily="18" charset="0"/>
                      </a:rPr>
                      <m:t>, </m:t>
                    </m:r>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𝐴</m:t>
                        </m:r>
                      </m:e>
                      <m:sub>
                        <m:r>
                          <a:rPr lang="en-SG" sz="1800" b="0" i="1" smtClean="0">
                            <a:latin typeface="Cambria Math" panose="02040503050406030204" pitchFamily="18" charset="0"/>
                          </a:rPr>
                          <m:t>𝑇</m:t>
                        </m:r>
                      </m:sub>
                    </m:sSub>
                    <m:r>
                      <a:rPr lang="en-SG" sz="1800" b="0" i="1" smtClean="0">
                        <a:latin typeface="Cambria Math" panose="02040503050406030204" pitchFamily="18" charset="0"/>
                      </a:rPr>
                      <m:t>, </m:t>
                    </m:r>
                    <m:sSub>
                      <m:sSubPr>
                        <m:ctrlPr>
                          <a:rPr lang="en-SG" sz="1800" b="0" i="1" smtClean="0">
                            <a:latin typeface="Cambria Math" panose="02040503050406030204" pitchFamily="18" charset="0"/>
                          </a:rPr>
                        </m:ctrlPr>
                      </m:sSubPr>
                      <m:e>
                        <m:r>
                          <a:rPr lang="en-SG" sz="1800" b="0" i="1" smtClean="0">
                            <a:latin typeface="Cambria Math" panose="02040503050406030204" pitchFamily="18" charset="0"/>
                          </a:rPr>
                          <m:t>𝑅</m:t>
                        </m:r>
                      </m:e>
                      <m:sub>
                        <m:r>
                          <a:rPr lang="en-SG" sz="1800" b="0" i="1" smtClean="0">
                            <a:latin typeface="Cambria Math" panose="02040503050406030204" pitchFamily="18" charset="0"/>
                          </a:rPr>
                          <m:t>𝑇</m:t>
                        </m:r>
                      </m:sub>
                    </m:sSub>
                    <m:r>
                      <a:rPr lang="en-SG" sz="1800" b="0" i="1" smtClean="0">
                        <a:latin typeface="Cambria Math" panose="02040503050406030204" pitchFamily="18" charset="0"/>
                      </a:rPr>
                      <m:t>&gt;</m:t>
                    </m:r>
                  </m:oMath>
                </a14:m>
                <a:r>
                  <a:rPr lang="en-US" sz="1800" dirty="0"/>
                  <a:t> under some policies:</a:t>
                </a:r>
              </a:p>
              <a:p>
                <a:pPr>
                  <a:buFont typeface="Wingdings" panose="05000000000000000000" pitchFamily="2" charset="2"/>
                  <a:buNone/>
                  <a:defRPr/>
                </a:pPr>
                <a:br>
                  <a:rPr lang="en-US" sz="1800" dirty="0"/>
                </a:br>
                <a:endParaRPr lang="en-US" sz="1800" dirty="0"/>
              </a:p>
              <a:p>
                <a:pPr>
                  <a:defRPr/>
                </a:pPr>
                <a:endParaRPr lang="en-US" sz="1800" dirty="0"/>
              </a:p>
              <a:p>
                <a:pPr>
                  <a:spcBef>
                    <a:spcPts val="1350"/>
                  </a:spcBef>
                  <a:defRPr/>
                </a:pPr>
                <a:r>
                  <a:rPr lang="en-US" sz="1800" dirty="0"/>
                  <a:t>How to define the </a:t>
                </a:r>
                <a:r>
                  <a:rPr lang="en-US" altLang="zh-CN" sz="1800" dirty="0"/>
                  <a:t>accumulated</a:t>
                </a:r>
                <a:r>
                  <a:rPr lang="zh-CN" altLang="en-US" sz="1800" dirty="0"/>
                  <a:t> </a:t>
                </a:r>
                <a:r>
                  <a:rPr lang="en-US" altLang="zh-CN" sz="1800" dirty="0"/>
                  <a:t>rewards</a:t>
                </a:r>
                <a:r>
                  <a:rPr lang="zh-CN" altLang="en-US" sz="1800" dirty="0"/>
                  <a:t> </a:t>
                </a:r>
                <a:r>
                  <a:rPr lang="en-US" sz="1800" dirty="0"/>
                  <a:t>of a state sequence?</a:t>
                </a:r>
              </a:p>
              <a:p>
                <a:pPr lvl="1">
                  <a:buFont typeface="Arial" panose="020B0604020202020204" pitchFamily="34" charset="0"/>
                  <a:buChar char="•"/>
                  <a:defRPr/>
                </a:pPr>
                <a:r>
                  <a:rPr lang="en-US" sz="1800" dirty="0"/>
                  <a:t>Discounted sum of rewards of individual states</a:t>
                </a:r>
              </a:p>
              <a:p>
                <a:pPr lvl="1">
                  <a:buFont typeface="Arial" panose="020B0604020202020204" pitchFamily="34" charset="0"/>
                  <a:buChar char="•"/>
                  <a:defRPr/>
                </a:pPr>
                <a:r>
                  <a:rPr lang="en-US" sz="1800" dirty="0"/>
                  <a:t>Problem: infinite state sequences</a:t>
                </a:r>
              </a:p>
              <a:p>
                <a:pPr lvl="1">
                  <a:buFont typeface="Arial" panose="020B0604020202020204" pitchFamily="34" charset="0"/>
                  <a:buChar char="•"/>
                  <a:defRPr/>
                </a:pPr>
                <a:r>
                  <a:rPr lang="en-US" sz="1800" dirty="0"/>
                  <a:t>I</a:t>
                </a:r>
                <a:r>
                  <a:rPr lang="en-US" altLang="zh-CN" sz="1800" dirty="0"/>
                  <a:t>f finite, Dynamic Programing can be applied</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0049" y="1085851"/>
                <a:ext cx="8389989" cy="3451622"/>
              </a:xfrm>
              <a:blipFill>
                <a:blip r:embed="rId3"/>
                <a:stretch>
                  <a:fillRect l="-453" t="-7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2046C9E-7EFC-4801-AFB1-996F28C81A58}"/>
                  </a:ext>
                </a:extLst>
              </p:cNvPr>
              <p:cNvSpPr txBox="1"/>
              <p:nvPr/>
            </p:nvSpPr>
            <p:spPr>
              <a:xfrm>
                <a:off x="1723291" y="1792626"/>
                <a:ext cx="5311902"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𝐺</m:t>
                          </m:r>
                        </m:e>
                        <m:sub>
                          <m:r>
                            <a:rPr lang="en-SG" b="0" i="1" smtClean="0">
                              <a:latin typeface="Cambria Math" panose="02040503050406030204" pitchFamily="18" charset="0"/>
                            </a:rPr>
                            <m:t>𝑡</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𝑡</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𝛾</m:t>
                          </m:r>
                          <m:r>
                            <a:rPr lang="en-SG" b="0" i="1" smtClean="0">
                              <a:latin typeface="Cambria Math" panose="02040503050406030204" pitchFamily="18" charset="0"/>
                            </a:rPr>
                            <m:t>𝑅</m:t>
                          </m:r>
                        </m:e>
                        <m:sub>
                          <m:r>
                            <a:rPr lang="en-SG" b="0" i="1" smtClean="0">
                              <a:latin typeface="Cambria Math" panose="02040503050406030204" pitchFamily="18" charset="0"/>
                            </a:rPr>
                            <m:t>𝑡</m:t>
                          </m:r>
                          <m:r>
                            <a:rPr lang="en-SG" b="0" i="1" smtClean="0">
                              <a:latin typeface="Cambria Math" panose="02040503050406030204" pitchFamily="18" charset="0"/>
                            </a:rPr>
                            <m:t>+1</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𝛾</m:t>
                          </m:r>
                        </m:e>
                        <m:sup>
                          <m:r>
                            <a:rPr lang="en-SG" b="0" i="1" smtClean="0">
                              <a:latin typeface="Cambria Math" panose="02040503050406030204" pitchFamily="18" charset="0"/>
                            </a:rPr>
                            <m:t>2</m:t>
                          </m:r>
                        </m:sup>
                      </m:sSup>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𝑡</m:t>
                          </m:r>
                          <m:r>
                            <a:rPr lang="en-SG" b="0" i="1" smtClean="0">
                              <a:latin typeface="Cambria Math" panose="02040503050406030204" pitchFamily="18" charset="0"/>
                            </a:rPr>
                            <m:t>+2</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𝛾</m:t>
                          </m:r>
                        </m:e>
                        <m:sup>
                          <m:r>
                            <a:rPr lang="en-SG" b="0" i="1" smtClean="0">
                              <a:latin typeface="Cambria Math" panose="02040503050406030204" pitchFamily="18" charset="0"/>
                            </a:rPr>
                            <m:t>𝐾</m:t>
                          </m:r>
                        </m:sup>
                      </m:sSup>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𝑡</m:t>
                          </m:r>
                          <m:r>
                            <a:rPr lang="en-SG" b="0" i="1" smtClean="0">
                              <a:latin typeface="Cambria Math" panose="02040503050406030204" pitchFamily="18" charset="0"/>
                            </a:rPr>
                            <m:t>+</m:t>
                          </m:r>
                          <m:r>
                            <a:rPr lang="en-SG" b="0" i="1" smtClean="0">
                              <a:latin typeface="Cambria Math" panose="02040503050406030204" pitchFamily="18" charset="0"/>
                            </a:rPr>
                            <m:t>𝐾</m:t>
                          </m:r>
                        </m:sub>
                      </m:sSub>
                      <m:r>
                        <a:rPr lang="en-SG" b="0" i="1" smtClean="0">
                          <a:latin typeface="Cambria Math" panose="02040503050406030204" pitchFamily="18" charset="0"/>
                        </a:rPr>
                        <m:t>=</m:t>
                      </m:r>
                      <m:nary>
                        <m:naryPr>
                          <m:chr m:val="∑"/>
                          <m:ctrlPr>
                            <a:rPr lang="en-SG" b="0" i="1" smtClean="0">
                              <a:latin typeface="Cambria Math" panose="02040503050406030204" pitchFamily="18" charset="0"/>
                            </a:rPr>
                          </m:ctrlPr>
                        </m:naryPr>
                        <m:sub>
                          <m:r>
                            <m:rPr>
                              <m:brk m:alnAt="23"/>
                            </m:rPr>
                            <a:rPr lang="en-SG" b="0" i="1" smtClean="0">
                              <a:latin typeface="Cambria Math" panose="02040503050406030204" pitchFamily="18" charset="0"/>
                            </a:rPr>
                            <m:t>𝑘</m:t>
                          </m:r>
                          <m:r>
                            <a:rPr lang="en-SG" b="0" i="1" smtClean="0">
                              <a:latin typeface="Cambria Math" panose="02040503050406030204" pitchFamily="18" charset="0"/>
                            </a:rPr>
                            <m:t>=0</m:t>
                          </m:r>
                        </m:sub>
                        <m:sup>
                          <m:r>
                            <a:rPr lang="en-SG" b="0" i="1" smtClean="0">
                              <a:latin typeface="Cambria Math" panose="02040503050406030204" pitchFamily="18" charset="0"/>
                              <a:ea typeface="Cambria Math" panose="02040503050406030204" pitchFamily="18" charset="0"/>
                            </a:rPr>
                            <m:t>𝐾</m:t>
                          </m:r>
                        </m:sup>
                        <m:e>
                          <m:sSup>
                            <m:sSupPr>
                              <m:ctrlPr>
                                <a:rPr lang="en-SG" b="0" i="1" smtClean="0">
                                  <a:latin typeface="Cambria Math" panose="02040503050406030204" pitchFamily="18" charset="0"/>
                                </a:rPr>
                              </m:ctrlPr>
                            </m:sSupPr>
                            <m:e>
                              <m:r>
                                <a:rPr lang="en-SG" b="0" i="1" smtClean="0">
                                  <a:latin typeface="Cambria Math" panose="02040503050406030204" pitchFamily="18" charset="0"/>
                                </a:rPr>
                                <m:t>𝛾</m:t>
                              </m:r>
                            </m:e>
                            <m:sup>
                              <m:r>
                                <a:rPr lang="en-SG" b="0" i="1" smtClean="0">
                                  <a:latin typeface="Cambria Math" panose="02040503050406030204" pitchFamily="18" charset="0"/>
                                </a:rPr>
                                <m:t>𝑘</m:t>
                              </m:r>
                            </m:sup>
                          </m:sSup>
                        </m:e>
                      </m:nary>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𝑡</m:t>
                          </m:r>
                          <m:r>
                            <a:rPr lang="en-SG" b="0" i="1" smtClean="0">
                              <a:latin typeface="Cambria Math" panose="02040503050406030204" pitchFamily="18" charset="0"/>
                            </a:rPr>
                            <m:t>+</m:t>
                          </m:r>
                          <m:r>
                            <a:rPr lang="en-SG" b="0" i="1" smtClean="0">
                              <a:latin typeface="Cambria Math" panose="02040503050406030204" pitchFamily="18" charset="0"/>
                            </a:rPr>
                            <m:t>𝑘</m:t>
                          </m:r>
                        </m:sub>
                      </m:sSub>
                    </m:oMath>
                  </m:oMathPara>
                </a14:m>
                <a:endParaRPr lang="en-SG" dirty="0"/>
              </a:p>
            </p:txBody>
          </p:sp>
        </mc:Choice>
        <mc:Fallback xmlns="">
          <p:sp>
            <p:nvSpPr>
              <p:cNvPr id="4" name="TextBox 3">
                <a:extLst>
                  <a:ext uri="{FF2B5EF4-FFF2-40B4-BE49-F238E27FC236}">
                    <a16:creationId xmlns:a16="http://schemas.microsoft.com/office/drawing/2014/main" id="{02046C9E-7EFC-4801-AFB1-996F28C81A58}"/>
                  </a:ext>
                </a:extLst>
              </p:cNvPr>
              <p:cNvSpPr txBox="1">
                <a:spLocks noRot="1" noChangeAspect="1" noMove="1" noResize="1" noEditPoints="1" noAdjustHandles="1" noChangeArrowheads="1" noChangeShapeType="1" noTextEdit="1"/>
              </p:cNvSpPr>
              <p:nvPr/>
            </p:nvSpPr>
            <p:spPr>
              <a:xfrm>
                <a:off x="1723291" y="1792626"/>
                <a:ext cx="5311902" cy="779124"/>
              </a:xfrm>
              <a:prstGeom prst="rect">
                <a:avLst/>
              </a:prstGeom>
              <a:blipFill>
                <a:blip r:embed="rId4"/>
                <a:stretch>
                  <a:fillRect l="-477" t="-111290" b="-174194"/>
                </a:stretch>
              </a:blipFill>
            </p:spPr>
            <p:txBody>
              <a:bodyPr/>
              <a:lstStyle/>
              <a:p>
                <a:r>
                  <a:rPr lang="en-US">
                    <a:noFill/>
                  </a:rPr>
                  <a:t> </a:t>
                </a:r>
              </a:p>
            </p:txBody>
          </p:sp>
        </mc:Fallback>
      </mc:AlternateContent>
    </p:spTree>
    <p:extLst>
      <p:ext uri="{BB962C8B-B14F-4D97-AF65-F5344CB8AC3E}">
        <p14:creationId xmlns:p14="http://schemas.microsoft.com/office/powerpoint/2010/main" val="3041202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866" y="274690"/>
            <a:ext cx="8435940" cy="594122"/>
          </a:xfrm>
        </p:spPr>
        <p:txBody>
          <a:bodyPr>
            <a:normAutofit fontScale="90000"/>
          </a:bodyPr>
          <a:lstStyle/>
          <a:p>
            <a:pPr>
              <a:defRPr/>
            </a:pPr>
            <a:r>
              <a:rPr lang="en-US" altLang="zh-CN" dirty="0"/>
              <a:t>Accumulated</a:t>
            </a:r>
            <a:r>
              <a:rPr lang="en-US" dirty="0"/>
              <a:t> </a:t>
            </a:r>
            <a:r>
              <a:rPr lang="en-US" altLang="zh-CN" dirty="0"/>
              <a:t>R</a:t>
            </a:r>
            <a:r>
              <a:rPr lang="en-US" dirty="0"/>
              <a:t>ewards</a:t>
            </a:r>
          </a:p>
        </p:txBody>
      </p:sp>
      <p:sp>
        <p:nvSpPr>
          <p:cNvPr id="3" name="Content Placeholder 2"/>
          <p:cNvSpPr>
            <a:spLocks noGrp="1"/>
          </p:cNvSpPr>
          <p:nvPr>
            <p:ph idx="1"/>
          </p:nvPr>
        </p:nvSpPr>
        <p:spPr>
          <a:xfrm>
            <a:off x="366865" y="1143000"/>
            <a:ext cx="8511664" cy="3600450"/>
          </a:xfrm>
        </p:spPr>
        <p:txBody>
          <a:bodyPr>
            <a:normAutofit/>
          </a:bodyPr>
          <a:lstStyle/>
          <a:p>
            <a:pPr>
              <a:defRPr/>
            </a:pPr>
            <a:r>
              <a:rPr lang="en-US" sz="1800" dirty="0"/>
              <a:t>Normally, we would define the</a:t>
            </a:r>
            <a:r>
              <a:rPr lang="zh-CN" altLang="en-US" sz="1800" dirty="0"/>
              <a:t> </a:t>
            </a:r>
            <a:r>
              <a:rPr lang="en-US" altLang="zh-CN" sz="1800" i="1" dirty="0"/>
              <a:t>accumulated</a:t>
            </a:r>
            <a:r>
              <a:rPr lang="zh-CN" altLang="en-US" sz="1800" dirty="0"/>
              <a:t> </a:t>
            </a:r>
            <a:r>
              <a:rPr lang="en-US" sz="1800" i="1" dirty="0"/>
              <a:t>rewar</a:t>
            </a:r>
            <a:r>
              <a:rPr lang="en-US" altLang="zh-CN" sz="1800" i="1" dirty="0"/>
              <a:t>ds</a:t>
            </a:r>
            <a:r>
              <a:rPr lang="en-US" sz="1800" dirty="0"/>
              <a:t> of trajectories as the discounted sum of the rewards</a:t>
            </a:r>
          </a:p>
          <a:p>
            <a:pPr>
              <a:defRPr/>
            </a:pPr>
            <a:r>
              <a:rPr lang="en-US" sz="1800" b="1" dirty="0"/>
              <a:t>Problem:</a:t>
            </a:r>
            <a:r>
              <a:rPr lang="en-US" sz="1800" dirty="0"/>
              <a:t> infinite time horizon</a:t>
            </a:r>
          </a:p>
          <a:p>
            <a:pPr>
              <a:defRPr/>
            </a:pPr>
            <a:r>
              <a:rPr lang="en-US" sz="1800" b="1" dirty="0"/>
              <a:t>Solution: </a:t>
            </a:r>
            <a:r>
              <a:rPr lang="en-US" sz="1800" i="1" dirty="0"/>
              <a:t>discount </a:t>
            </a:r>
            <a:r>
              <a:rPr lang="en-US" sz="1800" dirty="0"/>
              <a:t>the individual rewards by a factor </a:t>
            </a:r>
            <a:r>
              <a:rPr lang="en-US" sz="1800" dirty="0">
                <a:sym typeface="Symbol"/>
              </a:rPr>
              <a:t> </a:t>
            </a:r>
            <a:r>
              <a:rPr lang="en-US" sz="1800" dirty="0"/>
              <a:t>between 0 and 1:</a:t>
            </a:r>
          </a:p>
          <a:p>
            <a:pPr>
              <a:defRPr/>
            </a:pPr>
            <a:endParaRPr lang="en-US" sz="1800" dirty="0"/>
          </a:p>
          <a:p>
            <a:pPr>
              <a:defRPr/>
            </a:pPr>
            <a:endParaRPr lang="en-US" sz="1800" dirty="0"/>
          </a:p>
          <a:p>
            <a:pPr marL="0" indent="0">
              <a:buNone/>
              <a:defRPr/>
            </a:pPr>
            <a:endParaRPr lang="en-US" sz="1800" dirty="0"/>
          </a:p>
          <a:p>
            <a:pPr lvl="1">
              <a:buFont typeface="Arial" panose="020B0604020202020204" pitchFamily="34" charset="0"/>
              <a:buChar char="•"/>
              <a:defRPr/>
            </a:pPr>
            <a:r>
              <a:rPr lang="en-US" sz="1500" dirty="0"/>
              <a:t>Sooner rewards count more than later rewards</a:t>
            </a:r>
          </a:p>
          <a:p>
            <a:pPr lvl="1">
              <a:buFont typeface="Arial" panose="020B0604020202020204" pitchFamily="34" charset="0"/>
              <a:buChar char="•"/>
              <a:defRPr/>
            </a:pPr>
            <a:r>
              <a:rPr lang="en-US" sz="1500" dirty="0"/>
              <a:t>Makes sure the total</a:t>
            </a:r>
            <a:r>
              <a:rPr lang="zh-CN" altLang="en-US" sz="1500" dirty="0"/>
              <a:t> </a:t>
            </a:r>
            <a:r>
              <a:rPr lang="en-US" sz="1600" i="1" dirty="0"/>
              <a:t>accumulated rewar</a:t>
            </a:r>
            <a:r>
              <a:rPr lang="en-US" altLang="zh-CN" sz="1600" i="1" dirty="0"/>
              <a:t>ds</a:t>
            </a:r>
            <a:r>
              <a:rPr lang="en-US" sz="1500" dirty="0"/>
              <a:t> stays bounded</a:t>
            </a:r>
          </a:p>
          <a:p>
            <a:pPr lvl="1">
              <a:buFont typeface="Arial" panose="020B0604020202020204" pitchFamily="34" charset="0"/>
              <a:buChar char="•"/>
              <a:defRPr/>
            </a:pPr>
            <a:r>
              <a:rPr lang="en-US" sz="1500" dirty="0"/>
              <a:t>Helps algorithms converge</a:t>
            </a:r>
            <a:endParaRPr lang="en-US" sz="1800" dirty="0"/>
          </a:p>
          <a:p>
            <a:pPr>
              <a:defRPr/>
            </a:pPr>
            <a:endParaRPr lang="en-US" sz="1800" dirty="0"/>
          </a:p>
          <a:p>
            <a:pPr>
              <a:buFont typeface="Wingdings" panose="05000000000000000000" pitchFamily="2" charset="2"/>
              <a:buNone/>
              <a:defRPr/>
            </a:pPr>
            <a:endParaRPr lang="en-US" sz="1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BE94E8-608E-41A0-B757-4D6BB32976F7}"/>
                  </a:ext>
                </a:extLst>
              </p:cNvPr>
              <p:cNvSpPr txBox="1"/>
              <p:nvPr/>
            </p:nvSpPr>
            <p:spPr>
              <a:xfrm>
                <a:off x="1075615" y="2573618"/>
                <a:ext cx="5695726" cy="7015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𝐺</m:t>
                          </m:r>
                        </m:e>
                        <m:sub>
                          <m:r>
                            <a:rPr lang="en-SG" b="0" i="1" smtClean="0">
                              <a:latin typeface="Cambria Math" panose="02040503050406030204" pitchFamily="18" charset="0"/>
                            </a:rPr>
                            <m:t>𝑡</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𝑡</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𝛾</m:t>
                          </m:r>
                          <m:r>
                            <a:rPr lang="en-SG" b="0" i="1" smtClean="0">
                              <a:latin typeface="Cambria Math" panose="02040503050406030204" pitchFamily="18" charset="0"/>
                            </a:rPr>
                            <m:t>𝑅</m:t>
                          </m:r>
                        </m:e>
                        <m:sub>
                          <m:r>
                            <a:rPr lang="en-SG" b="0" i="1" smtClean="0">
                              <a:latin typeface="Cambria Math" panose="02040503050406030204" pitchFamily="18" charset="0"/>
                            </a:rPr>
                            <m:t>𝑡</m:t>
                          </m:r>
                          <m:r>
                            <a:rPr lang="en-SG" b="0" i="1" smtClean="0">
                              <a:latin typeface="Cambria Math" panose="02040503050406030204" pitchFamily="18" charset="0"/>
                            </a:rPr>
                            <m:t>+1</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𝛾</m:t>
                          </m:r>
                        </m:e>
                        <m:sup>
                          <m:r>
                            <a:rPr lang="en-SG" b="0" i="1" smtClean="0">
                              <a:latin typeface="Cambria Math" panose="02040503050406030204" pitchFamily="18" charset="0"/>
                            </a:rPr>
                            <m:t>2</m:t>
                          </m:r>
                        </m:sup>
                      </m:sSup>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𝑡</m:t>
                          </m:r>
                          <m:r>
                            <a:rPr lang="en-SG" b="0" i="1" smtClean="0">
                              <a:latin typeface="Cambria Math" panose="02040503050406030204" pitchFamily="18" charset="0"/>
                            </a:rPr>
                            <m:t>+2</m:t>
                          </m:r>
                        </m:sub>
                      </m:sSub>
                      <m:r>
                        <a:rPr lang="en-SG" b="0" i="1" smtClean="0">
                          <a:latin typeface="Cambria Math" panose="02040503050406030204" pitchFamily="18" charset="0"/>
                        </a:rPr>
                        <m:t>+…</m:t>
                      </m:r>
                    </m:oMath>
                  </m:oMathPara>
                </a14:m>
                <a:endParaRPr lang="en-SG" b="0" i="1" dirty="0">
                  <a:latin typeface="Cambria Math" panose="02040503050406030204" pitchFamily="18" charset="0"/>
                </a:endParaRPr>
              </a:p>
              <a:p>
                <a:r>
                  <a:rPr lang="en-SG" b="0" dirty="0"/>
                  <a:t>                               </a:t>
                </a:r>
                <a14:m>
                  <m:oMath xmlns:m="http://schemas.openxmlformats.org/officeDocument/2006/math">
                    <m:r>
                      <a:rPr lang="en-SG" b="0" i="1" smtClean="0">
                        <a:latin typeface="Cambria Math" panose="02040503050406030204" pitchFamily="18" charset="0"/>
                      </a:rPr>
                      <m:t>=</m:t>
                    </m:r>
                    <m:nary>
                      <m:naryPr>
                        <m:chr m:val="∑"/>
                        <m:ctrlPr>
                          <a:rPr lang="en-SG" b="0" i="1" smtClean="0">
                            <a:latin typeface="Cambria Math" panose="02040503050406030204" pitchFamily="18" charset="0"/>
                          </a:rPr>
                        </m:ctrlPr>
                      </m:naryPr>
                      <m:sub>
                        <m:r>
                          <m:rPr>
                            <m:brk m:alnAt="23"/>
                          </m:rPr>
                          <a:rPr lang="en-SG" b="0" i="1" smtClean="0">
                            <a:latin typeface="Cambria Math" panose="02040503050406030204" pitchFamily="18" charset="0"/>
                          </a:rPr>
                          <m:t>𝑘</m:t>
                        </m:r>
                        <m:r>
                          <a:rPr lang="en-SG" b="0" i="1" smtClean="0">
                            <a:latin typeface="Cambria Math" panose="02040503050406030204" pitchFamily="18" charset="0"/>
                          </a:rPr>
                          <m:t>=0</m:t>
                        </m:r>
                      </m:sub>
                      <m:sup>
                        <m:r>
                          <a:rPr lang="en-SG" b="0" i="1" smtClean="0">
                            <a:latin typeface="Cambria Math" panose="02040503050406030204" pitchFamily="18" charset="0"/>
                            <a:ea typeface="Cambria Math" panose="02040503050406030204" pitchFamily="18" charset="0"/>
                          </a:rPr>
                          <m:t>∞</m:t>
                        </m:r>
                      </m:sup>
                      <m:e>
                        <m:sSup>
                          <m:sSupPr>
                            <m:ctrlPr>
                              <a:rPr lang="en-SG" b="0" i="1" smtClean="0">
                                <a:latin typeface="Cambria Math" panose="02040503050406030204" pitchFamily="18" charset="0"/>
                              </a:rPr>
                            </m:ctrlPr>
                          </m:sSupPr>
                          <m:e>
                            <m:r>
                              <a:rPr lang="en-SG" b="0" i="1" smtClean="0">
                                <a:latin typeface="Cambria Math" panose="02040503050406030204" pitchFamily="18" charset="0"/>
                              </a:rPr>
                              <m:t>𝛾</m:t>
                            </m:r>
                          </m:e>
                          <m:sup>
                            <m:r>
                              <a:rPr lang="en-SG" b="0" i="1" smtClean="0">
                                <a:latin typeface="Cambria Math" panose="02040503050406030204" pitchFamily="18" charset="0"/>
                              </a:rPr>
                              <m:t>𝑘</m:t>
                            </m:r>
                          </m:sup>
                        </m:sSup>
                      </m:e>
                    </m:nary>
                    <m:sSub>
                      <m:sSubPr>
                        <m:ctrlPr>
                          <a:rPr lang="en-SG" b="0" i="1" smtClean="0">
                            <a:latin typeface="Cambria Math" panose="02040503050406030204" pitchFamily="18" charset="0"/>
                          </a:rPr>
                        </m:ctrlPr>
                      </m:sSubPr>
                      <m:e>
                        <m:r>
                          <a:rPr lang="en-SG" b="0" i="1" smtClean="0">
                            <a:latin typeface="Cambria Math" panose="02040503050406030204" pitchFamily="18" charset="0"/>
                          </a:rPr>
                          <m:t>𝑅</m:t>
                        </m:r>
                      </m:e>
                      <m:sub>
                        <m:r>
                          <a:rPr lang="en-SG" b="0" i="1" smtClean="0">
                            <a:latin typeface="Cambria Math" panose="02040503050406030204" pitchFamily="18" charset="0"/>
                          </a:rPr>
                          <m:t>𝑡</m:t>
                        </m:r>
                        <m:r>
                          <a:rPr lang="en-SG" b="0" i="1" smtClean="0">
                            <a:latin typeface="Cambria Math" panose="02040503050406030204" pitchFamily="18" charset="0"/>
                          </a:rPr>
                          <m:t>+</m:t>
                        </m:r>
                        <m:r>
                          <a:rPr lang="en-SG" b="0" i="1" smtClean="0">
                            <a:latin typeface="Cambria Math" panose="02040503050406030204" pitchFamily="18" charset="0"/>
                          </a:rPr>
                          <m:t>𝑘</m:t>
                        </m:r>
                      </m:sub>
                    </m:sSub>
                    <m:r>
                      <a:rPr lang="en-SG" b="0" i="1" smtClean="0">
                        <a:latin typeface="Cambria Math" panose="02040503050406030204" pitchFamily="18" charset="0"/>
                        <a:ea typeface="Cambria Math" panose="02040503050406030204" pitchFamily="18" charset="0"/>
                      </a:rPr>
                      <m:t>≤</m:t>
                    </m:r>
                    <m:f>
                      <m:fPr>
                        <m:ctrlPr>
                          <a:rPr lang="en-SG" b="0" i="1" smtClean="0">
                            <a:latin typeface="Cambria Math" panose="02040503050406030204" pitchFamily="18" charset="0"/>
                            <a:ea typeface="Cambria Math" panose="02040503050406030204" pitchFamily="18" charset="0"/>
                          </a:rPr>
                        </m:ctrlPr>
                      </m:fPr>
                      <m:num>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𝑅</m:t>
                            </m:r>
                          </m:e>
                          <m:sub>
                            <m:r>
                              <a:rPr lang="en-SG" b="0" i="1" smtClean="0">
                                <a:latin typeface="Cambria Math" panose="02040503050406030204" pitchFamily="18" charset="0"/>
                                <a:ea typeface="Cambria Math" panose="02040503050406030204" pitchFamily="18" charset="0"/>
                              </a:rPr>
                              <m:t>𝑚𝑎𝑥</m:t>
                            </m:r>
                          </m:sub>
                        </m:sSub>
                      </m:num>
                      <m:den>
                        <m:r>
                          <a:rPr lang="en-SG" b="0" i="1" smtClean="0">
                            <a:latin typeface="Cambria Math" panose="02040503050406030204" pitchFamily="18" charset="0"/>
                            <a:ea typeface="Cambria Math" panose="02040503050406030204" pitchFamily="18" charset="0"/>
                          </a:rPr>
                          <m:t>1−</m:t>
                        </m:r>
                        <m:r>
                          <a:rPr lang="en-SG" b="0" i="1" smtClean="0">
                            <a:latin typeface="Cambria Math" panose="02040503050406030204" pitchFamily="18" charset="0"/>
                            <a:ea typeface="Cambria Math" panose="02040503050406030204" pitchFamily="18" charset="0"/>
                          </a:rPr>
                          <m:t>𝛾</m:t>
                        </m:r>
                      </m:den>
                    </m:f>
                    <m:r>
                      <a:rPr lang="en-SG" b="0" i="1" smtClean="0">
                        <a:latin typeface="Cambria Math" panose="02040503050406030204" pitchFamily="18" charset="0"/>
                        <a:ea typeface="Cambria Math" panose="02040503050406030204" pitchFamily="18" charset="0"/>
                      </a:rPr>
                      <m:t>  (0&lt;</m:t>
                    </m:r>
                    <m:r>
                      <a:rPr lang="en-SG" b="0" i="1" smtClean="0">
                        <a:latin typeface="Cambria Math" panose="02040503050406030204" pitchFamily="18" charset="0"/>
                        <a:ea typeface="Cambria Math" panose="02040503050406030204" pitchFamily="18" charset="0"/>
                      </a:rPr>
                      <m:t>𝛾</m:t>
                    </m:r>
                    <m:r>
                      <a:rPr lang="en-SG" b="0" i="1" smtClean="0">
                        <a:latin typeface="Cambria Math" panose="02040503050406030204" pitchFamily="18" charset="0"/>
                        <a:ea typeface="Cambria Math" panose="02040503050406030204" pitchFamily="18" charset="0"/>
                      </a:rPr>
                      <m:t>&lt;1)</m:t>
                    </m:r>
                  </m:oMath>
                </a14:m>
                <a:r>
                  <a:rPr lang="en-SG" b="0" i="1" dirty="0">
                    <a:latin typeface="Cambria Math" panose="02040503050406030204" pitchFamily="18" charset="0"/>
                  </a:rPr>
                  <a:t>  </a:t>
                </a:r>
              </a:p>
            </p:txBody>
          </p:sp>
        </mc:Choice>
        <mc:Fallback xmlns="">
          <p:sp>
            <p:nvSpPr>
              <p:cNvPr id="5" name="TextBox 4">
                <a:extLst>
                  <a:ext uri="{FF2B5EF4-FFF2-40B4-BE49-F238E27FC236}">
                    <a16:creationId xmlns:a16="http://schemas.microsoft.com/office/drawing/2014/main" id="{42BE94E8-608E-41A0-B757-4D6BB32976F7}"/>
                  </a:ext>
                </a:extLst>
              </p:cNvPr>
              <p:cNvSpPr txBox="1">
                <a:spLocks noRot="1" noChangeAspect="1" noMove="1" noResize="1" noEditPoints="1" noAdjustHandles="1" noChangeArrowheads="1" noChangeShapeType="1" noTextEdit="1"/>
              </p:cNvSpPr>
              <p:nvPr/>
            </p:nvSpPr>
            <p:spPr>
              <a:xfrm>
                <a:off x="1075615" y="2573618"/>
                <a:ext cx="5695726" cy="701539"/>
              </a:xfrm>
              <a:prstGeom prst="rect">
                <a:avLst/>
              </a:prstGeom>
              <a:blipFill>
                <a:blip r:embed="rId3"/>
                <a:stretch>
                  <a:fillRect t="-19643" b="-83929"/>
                </a:stretch>
              </a:blipFill>
            </p:spPr>
            <p:txBody>
              <a:bodyPr/>
              <a:lstStyle/>
              <a:p>
                <a:r>
                  <a:rPr lang="en-US">
                    <a:noFill/>
                  </a:rPr>
                  <a:t> </a:t>
                </a:r>
              </a:p>
            </p:txBody>
          </p:sp>
        </mc:Fallback>
      </mc:AlternateContent>
    </p:spTree>
    <p:extLst>
      <p:ext uri="{BB962C8B-B14F-4D97-AF65-F5344CB8AC3E}">
        <p14:creationId xmlns:p14="http://schemas.microsoft.com/office/powerpoint/2010/main" val="3048743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111"/>
            <a:ext cx="8229600" cy="543191"/>
          </a:xfrm>
        </p:spPr>
        <p:txBody>
          <a:bodyPr>
            <a:normAutofit fontScale="90000"/>
          </a:bodyPr>
          <a:lstStyle/>
          <a:p>
            <a:r>
              <a:rPr lang="en-SG" dirty="0"/>
              <a:t>Lesson Outline </a:t>
            </a:r>
          </a:p>
        </p:txBody>
      </p:sp>
      <p:sp>
        <p:nvSpPr>
          <p:cNvPr id="3" name="Content Placeholder 2"/>
          <p:cNvSpPr>
            <a:spLocks noGrp="1"/>
          </p:cNvSpPr>
          <p:nvPr>
            <p:ph idx="1"/>
          </p:nvPr>
        </p:nvSpPr>
        <p:spPr>
          <a:xfrm>
            <a:off x="457200" y="1210418"/>
            <a:ext cx="8229600" cy="2907092"/>
          </a:xfrm>
        </p:spPr>
        <p:txBody>
          <a:bodyPr>
            <a:normAutofit/>
          </a:bodyPr>
          <a:lstStyle/>
          <a:p>
            <a:pPr>
              <a:buClr>
                <a:schemeClr val="tx1"/>
              </a:buClr>
              <a:buSzPct val="100000"/>
              <a:buFont typeface="Arial" panose="020B0604020202020204" pitchFamily="34" charset="0"/>
              <a:buChar char="•"/>
            </a:pPr>
            <a:r>
              <a:rPr lang="en-SG" altLang="en-US" sz="2400" dirty="0"/>
              <a:t>Introduction</a:t>
            </a:r>
          </a:p>
          <a:p>
            <a:pPr>
              <a:buClr>
                <a:schemeClr val="tx1"/>
              </a:buClr>
              <a:buSzPct val="100000"/>
              <a:buFont typeface="Arial" panose="020B0604020202020204" pitchFamily="34" charset="0"/>
              <a:buChar char="•"/>
            </a:pPr>
            <a:r>
              <a:rPr lang="en-SG" altLang="en-US" sz="2400" dirty="0"/>
              <a:t>Markov Decision Process</a:t>
            </a:r>
          </a:p>
          <a:p>
            <a:pPr>
              <a:buClr>
                <a:schemeClr val="tx1"/>
              </a:buClr>
              <a:buSzPct val="100000"/>
              <a:buFont typeface="Arial" panose="020B0604020202020204" pitchFamily="34" charset="0"/>
              <a:buChar char="•"/>
            </a:pPr>
            <a:r>
              <a:rPr lang="en-SG" altLang="en-US" sz="2400" dirty="0"/>
              <a:t>Two methods for </a:t>
            </a:r>
            <a:r>
              <a:rPr lang="en-US" altLang="zh-CN" sz="2400" dirty="0"/>
              <a:t>solving MDP</a:t>
            </a:r>
            <a:endParaRPr lang="en-SG" altLang="en-US" sz="2400" dirty="0"/>
          </a:p>
          <a:p>
            <a:pPr lvl="1">
              <a:buClr>
                <a:schemeClr val="tx1"/>
              </a:buClr>
              <a:buSzPct val="100000"/>
              <a:buFont typeface="Arial" panose="020B0604020202020204" pitchFamily="34" charset="0"/>
              <a:buChar char="•"/>
            </a:pPr>
            <a:r>
              <a:rPr lang="en-SG" altLang="en-US" sz="2400" dirty="0"/>
              <a:t>Value iteration</a:t>
            </a:r>
          </a:p>
          <a:p>
            <a:pPr lvl="1">
              <a:buClr>
                <a:schemeClr val="tx1"/>
              </a:buClr>
              <a:buSzPct val="100000"/>
              <a:buFont typeface="Arial" panose="020B0604020202020204" pitchFamily="34" charset="0"/>
              <a:buChar char="•"/>
            </a:pPr>
            <a:r>
              <a:rPr lang="en-SG" altLang="en-US" sz="2400" dirty="0"/>
              <a:t>Policy iteration</a:t>
            </a:r>
          </a:p>
        </p:txBody>
      </p:sp>
    </p:spTree>
    <p:extLst>
      <p:ext uri="{BB962C8B-B14F-4D97-AF65-F5344CB8AC3E}">
        <p14:creationId xmlns:p14="http://schemas.microsoft.com/office/powerpoint/2010/main" val="2522343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112" y="264974"/>
            <a:ext cx="6172200" cy="594122"/>
          </a:xfrm>
        </p:spPr>
        <p:txBody>
          <a:bodyPr>
            <a:normAutofit fontScale="90000"/>
          </a:bodyPr>
          <a:lstStyle/>
          <a:p>
            <a:pPr>
              <a:defRPr/>
            </a:pPr>
            <a:r>
              <a:rPr lang="en-US" altLang="zh-CN" dirty="0"/>
              <a:t>Value</a:t>
            </a:r>
            <a:r>
              <a:rPr lang="zh-CN" altLang="en-US" dirty="0"/>
              <a:t> </a:t>
            </a:r>
            <a:r>
              <a:rPr lang="en-US" altLang="zh-CN" dirty="0"/>
              <a:t>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1112" y="1095069"/>
                <a:ext cx="8249033" cy="3623072"/>
              </a:xfrm>
            </p:spPr>
            <p:txBody>
              <a:bodyPr/>
              <a:lstStyle/>
              <a:p>
                <a:pPr>
                  <a:defRPr/>
                </a:pPr>
                <a:r>
                  <a:rPr lang="en-US" sz="1800" dirty="0"/>
                  <a:t>The “true” </a:t>
                </a:r>
                <a:r>
                  <a:rPr lang="en-US" altLang="zh-CN" sz="1800" dirty="0"/>
                  <a:t>value</a:t>
                </a:r>
                <a:r>
                  <a:rPr lang="zh-CN" altLang="en-US" sz="1800" dirty="0"/>
                  <a:t> </a:t>
                </a:r>
                <a:r>
                  <a:rPr lang="en-US" sz="1800" dirty="0"/>
                  <a:t>of a state, denoted </a:t>
                </a:r>
                <a14:m>
                  <m:oMath xmlns:m="http://schemas.openxmlformats.org/officeDocument/2006/math">
                    <m:r>
                      <a:rPr lang="en-US" altLang="zh-CN" sz="1800" i="1" dirty="0">
                        <a:solidFill>
                          <a:srgbClr val="0000FF"/>
                        </a:solidFill>
                        <a:latin typeface="Cambria Math" panose="02040503050406030204" pitchFamily="18" charset="0"/>
                      </a:rPr>
                      <m:t>𝑉</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𝑠</m:t>
                    </m:r>
                    <m:r>
                      <a:rPr lang="en-US" sz="1800" i="1" dirty="0">
                        <a:solidFill>
                          <a:srgbClr val="0000FF"/>
                        </a:solidFill>
                        <a:latin typeface="Cambria Math" panose="02040503050406030204" pitchFamily="18" charset="0"/>
                      </a:rPr>
                      <m:t>)</m:t>
                    </m:r>
                  </m:oMath>
                </a14:m>
                <a:r>
                  <a:rPr lang="en-US" sz="1800" dirty="0"/>
                  <a:t>, is the expected sum of discounted rewards if the agent executes an </a:t>
                </a:r>
                <a:r>
                  <a:rPr lang="en-US" sz="1800" i="1" dirty="0"/>
                  <a:t>optimal</a:t>
                </a:r>
                <a:r>
                  <a:rPr lang="en-US" sz="1800" dirty="0"/>
                  <a:t> policy starting in state </a:t>
                </a:r>
                <a14:m>
                  <m:oMath xmlns:m="http://schemas.openxmlformats.org/officeDocument/2006/math">
                    <m:r>
                      <a:rPr lang="en-US" sz="1800" i="1" dirty="0">
                        <a:solidFill>
                          <a:srgbClr val="0000FF"/>
                        </a:solidFill>
                        <a:latin typeface="Cambria Math" panose="02040503050406030204" pitchFamily="18" charset="0"/>
                      </a:rPr>
                      <m:t>𝑠</m:t>
                    </m:r>
                  </m:oMath>
                </a14:m>
                <a:endParaRPr lang="en-US" sz="1800" dirty="0">
                  <a:solidFill>
                    <a:srgbClr val="0000FF"/>
                  </a:solidFill>
                </a:endParaRPr>
              </a:p>
              <a:p>
                <a:pPr marL="0" indent="0">
                  <a:buNone/>
                  <a:defRPr/>
                </a:pPr>
                <a:endParaRPr lang="en-SG" sz="1800" b="0" i="1" dirty="0">
                  <a:latin typeface="Cambria Math" panose="02040503050406030204" pitchFamily="18" charset="0"/>
                </a:endParaRPr>
              </a:p>
              <a:p>
                <a:pPr marL="0" indent="0">
                  <a:buNone/>
                  <a:defRPr/>
                </a:pPr>
                <a:endParaRPr lang="en-US" sz="1800" b="1" dirty="0"/>
              </a:p>
              <a:p>
                <a:pPr>
                  <a:defRPr/>
                </a:pPr>
                <a:r>
                  <a:rPr lang="en-US" sz="1800" dirty="0"/>
                  <a:t>Similarly, we define the action-value of a state-action pair as</a:t>
                </a:r>
              </a:p>
              <a:p>
                <a:pPr>
                  <a:defRPr/>
                </a:pPr>
                <a:endParaRPr lang="en-US" sz="1800" dirty="0"/>
              </a:p>
              <a:p>
                <a:pPr>
                  <a:defRPr/>
                </a:pPr>
                <a:endParaRPr lang="en-US" sz="1800" dirty="0"/>
              </a:p>
              <a:p>
                <a:pPr>
                  <a:defRPr/>
                </a:pPr>
                <a:r>
                  <a:rPr lang="en-US" sz="1800" dirty="0"/>
                  <a:t>The relationship between Q and V</a:t>
                </a:r>
              </a:p>
              <a:p>
                <a:pPr>
                  <a:defRPr/>
                </a:pPr>
                <a:endParaRPr lang="en-US" sz="1800" dirty="0"/>
              </a:p>
              <a:p>
                <a:pPr>
                  <a:defRP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1112" y="1095069"/>
                <a:ext cx="8249033" cy="3623072"/>
              </a:xfrm>
              <a:blipFill>
                <a:blip r:embed="rId3"/>
                <a:stretch>
                  <a:fillRect l="-443" t="-1010" r="-6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13B1E4B-9307-46C9-9AE2-FE9270D42E18}"/>
                  </a:ext>
                </a:extLst>
              </p:cNvPr>
              <p:cNvSpPr/>
              <p:nvPr/>
            </p:nvSpPr>
            <p:spPr>
              <a:xfrm>
                <a:off x="3497212" y="1849202"/>
                <a:ext cx="25724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𝜋</m:t>
                          </m:r>
                        </m:sup>
                      </m:sSup>
                      <m:d>
                        <m:dPr>
                          <m:ctrlPr>
                            <a:rPr lang="en-SG" i="1">
                              <a:latin typeface="Cambria Math" panose="02040503050406030204" pitchFamily="18" charset="0"/>
                            </a:rPr>
                          </m:ctrlPr>
                        </m:dPr>
                        <m:e>
                          <m:r>
                            <a:rPr lang="en-SG" i="1">
                              <a:latin typeface="Cambria Math" panose="02040503050406030204" pitchFamily="18" charset="0"/>
                            </a:rPr>
                            <m:t>𝑠</m:t>
                          </m:r>
                        </m:e>
                      </m:d>
                      <m:r>
                        <a:rPr lang="en-SG" i="1">
                          <a:latin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𝔼</m:t>
                          </m:r>
                        </m:e>
                        <m:sub>
                          <m:r>
                            <a:rPr lang="en-SG" i="1">
                              <a:latin typeface="Cambria Math" panose="02040503050406030204" pitchFamily="18" charset="0"/>
                              <a:ea typeface="Cambria Math" panose="02040503050406030204" pitchFamily="18" charset="0"/>
                            </a:rPr>
                            <m:t>𝜋</m:t>
                          </m:r>
                        </m:sub>
                      </m:sSub>
                      <m:d>
                        <m:dPr>
                          <m:begChr m:val="["/>
                          <m:endChr m:val="]"/>
                          <m:ctrlPr>
                            <a:rPr lang="en-SG" i="1">
                              <a:latin typeface="Cambria Math" panose="02040503050406030204" pitchFamily="18" charset="0"/>
                              <a:ea typeface="Cambria Math" panose="02040503050406030204" pitchFamily="18" charset="0"/>
                            </a:rPr>
                          </m:ctrlPr>
                        </m:dPr>
                        <m:e>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𝐺</m:t>
                              </m:r>
                            </m:e>
                            <m:sub>
                              <m:r>
                                <a:rPr lang="en-SG" i="1">
                                  <a:latin typeface="Cambria Math" panose="02040503050406030204" pitchFamily="18" charset="0"/>
                                  <a:ea typeface="Cambria Math" panose="02040503050406030204" pitchFamily="18" charset="0"/>
                                </a:rPr>
                                <m:t>𝑡</m:t>
                              </m:r>
                            </m:sub>
                          </m:sSub>
                          <m:r>
                            <a:rPr lang="en-SG" i="1">
                              <a:latin typeface="Cambria Math" panose="02040503050406030204" pitchFamily="18" charset="0"/>
                              <a:ea typeface="Cambria Math" panose="02040503050406030204" pitchFamily="18" charset="0"/>
                            </a:rPr>
                            <m:t> | </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𝑆</m:t>
                              </m:r>
                            </m:e>
                            <m:sub>
                              <m:r>
                                <a:rPr lang="en-SG" i="1">
                                  <a:latin typeface="Cambria Math" panose="02040503050406030204" pitchFamily="18" charset="0"/>
                                  <a:ea typeface="Cambria Math" panose="02040503050406030204" pitchFamily="18" charset="0"/>
                                </a:rPr>
                                <m:t>𝑡</m:t>
                              </m:r>
                            </m:sub>
                          </m:sSub>
                          <m:r>
                            <a:rPr lang="en-SG" i="1">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𝑠</m:t>
                          </m:r>
                        </m:e>
                      </m:d>
                    </m:oMath>
                  </m:oMathPara>
                </a14:m>
                <a:endParaRPr lang="en-SG" dirty="0"/>
              </a:p>
            </p:txBody>
          </p:sp>
        </mc:Choice>
        <mc:Fallback xmlns="">
          <p:sp>
            <p:nvSpPr>
              <p:cNvPr id="6" name="Rectangle 5">
                <a:extLst>
                  <a:ext uri="{FF2B5EF4-FFF2-40B4-BE49-F238E27FC236}">
                    <a16:creationId xmlns:a16="http://schemas.microsoft.com/office/drawing/2014/main" id="{813B1E4B-9307-46C9-9AE2-FE9270D42E18}"/>
                  </a:ext>
                </a:extLst>
              </p:cNvPr>
              <p:cNvSpPr>
                <a:spLocks noRot="1" noChangeAspect="1" noMove="1" noResize="1" noEditPoints="1" noAdjustHandles="1" noChangeArrowheads="1" noChangeShapeType="1" noTextEdit="1"/>
              </p:cNvSpPr>
              <p:nvPr/>
            </p:nvSpPr>
            <p:spPr>
              <a:xfrm>
                <a:off x="3497212" y="1849202"/>
                <a:ext cx="2572434"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3236F17-1454-4561-B59B-DD6C12AC638F}"/>
                  </a:ext>
                </a:extLst>
              </p:cNvPr>
              <p:cNvSpPr/>
              <p:nvPr/>
            </p:nvSpPr>
            <p:spPr>
              <a:xfrm>
                <a:off x="2980243" y="2907285"/>
                <a:ext cx="35536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𝑄</m:t>
                          </m:r>
                        </m:e>
                        <m:sup>
                          <m:r>
                            <a:rPr lang="en-US" altLang="zh-CN" b="0" i="1" smtClean="0">
                              <a:latin typeface="Cambria Math" panose="02040503050406030204" pitchFamily="18" charset="0"/>
                            </a:rPr>
                            <m:t>𝜋</m:t>
                          </m:r>
                        </m:sup>
                      </m:sSup>
                      <m:d>
                        <m:dPr>
                          <m:ctrlPr>
                            <a:rPr lang="en-SG" i="1">
                              <a:latin typeface="Cambria Math" panose="02040503050406030204" pitchFamily="18" charset="0"/>
                            </a:rPr>
                          </m:ctrlPr>
                        </m:dPr>
                        <m:e>
                          <m:r>
                            <a:rPr lang="en-SG" i="1">
                              <a:latin typeface="Cambria Math" panose="02040503050406030204" pitchFamily="18" charset="0"/>
                            </a:rPr>
                            <m:t>𝑠</m:t>
                          </m:r>
                          <m:r>
                            <a:rPr lang="en-SG" b="0" i="1" smtClean="0">
                              <a:latin typeface="Cambria Math" panose="02040503050406030204" pitchFamily="18" charset="0"/>
                            </a:rPr>
                            <m:t>,</m:t>
                          </m:r>
                          <m:r>
                            <a:rPr lang="en-SG" b="0" i="1" smtClean="0">
                              <a:latin typeface="Cambria Math" panose="02040503050406030204" pitchFamily="18" charset="0"/>
                            </a:rPr>
                            <m:t>𝑎</m:t>
                          </m:r>
                        </m:e>
                      </m:d>
                      <m:r>
                        <a:rPr lang="en-SG" i="1">
                          <a:latin typeface="Cambria Math" panose="02040503050406030204" pitchFamily="18" charset="0"/>
                        </a:rPr>
                        <m:t>=</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𝔼</m:t>
                          </m:r>
                        </m:e>
                        <m:sub>
                          <m:r>
                            <a:rPr lang="en-SG" i="1">
                              <a:latin typeface="Cambria Math" panose="02040503050406030204" pitchFamily="18" charset="0"/>
                              <a:ea typeface="Cambria Math" panose="02040503050406030204" pitchFamily="18" charset="0"/>
                            </a:rPr>
                            <m:t>𝜋</m:t>
                          </m:r>
                        </m:sub>
                      </m:sSub>
                      <m:d>
                        <m:dPr>
                          <m:begChr m:val="["/>
                          <m:endChr m:val="]"/>
                          <m:ctrlPr>
                            <a:rPr lang="en-SG" i="1">
                              <a:latin typeface="Cambria Math" panose="02040503050406030204" pitchFamily="18" charset="0"/>
                              <a:ea typeface="Cambria Math" panose="02040503050406030204" pitchFamily="18" charset="0"/>
                            </a:rPr>
                          </m:ctrlPr>
                        </m:dPr>
                        <m:e>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𝐺</m:t>
                              </m:r>
                            </m:e>
                            <m:sub>
                              <m:r>
                                <a:rPr lang="en-SG" i="1">
                                  <a:latin typeface="Cambria Math" panose="02040503050406030204" pitchFamily="18" charset="0"/>
                                  <a:ea typeface="Cambria Math" panose="02040503050406030204" pitchFamily="18" charset="0"/>
                                </a:rPr>
                                <m:t>𝑡</m:t>
                              </m:r>
                            </m:sub>
                          </m:sSub>
                          <m:r>
                            <a:rPr lang="en-SG" i="1">
                              <a:latin typeface="Cambria Math" panose="02040503050406030204" pitchFamily="18" charset="0"/>
                              <a:ea typeface="Cambria Math" panose="02040503050406030204" pitchFamily="18" charset="0"/>
                            </a:rPr>
                            <m:t> | </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𝑆</m:t>
                              </m:r>
                            </m:e>
                            <m:sub>
                              <m:r>
                                <a:rPr lang="en-SG" i="1">
                                  <a:latin typeface="Cambria Math" panose="02040503050406030204" pitchFamily="18" charset="0"/>
                                  <a:ea typeface="Cambria Math" panose="02040503050406030204" pitchFamily="18" charset="0"/>
                                </a:rPr>
                                <m:t>𝑡</m:t>
                              </m:r>
                            </m:sub>
                          </m:sSub>
                          <m:r>
                            <a:rPr lang="en-SG" i="1">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𝑠</m:t>
                          </m:r>
                          <m:r>
                            <a:rPr lang="en-SG" b="0" i="1" smtClean="0">
                              <a:latin typeface="Cambria Math" panose="02040503050406030204" pitchFamily="18" charset="0"/>
                              <a:ea typeface="Cambria Math" panose="02040503050406030204" pitchFamily="18" charset="0"/>
                            </a:rPr>
                            <m:t>, </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𝐴</m:t>
                              </m:r>
                            </m:e>
                            <m:sub>
                              <m:r>
                                <a:rPr lang="en-SG" b="0" i="1" smtClean="0">
                                  <a:latin typeface="Cambria Math" panose="02040503050406030204" pitchFamily="18" charset="0"/>
                                  <a:ea typeface="Cambria Math" panose="02040503050406030204" pitchFamily="18" charset="0"/>
                                </a:rPr>
                                <m:t>𝑡</m:t>
                              </m:r>
                            </m:sub>
                          </m:sSub>
                          <m:r>
                            <a:rPr lang="en-SG" b="0" i="1" smtClean="0">
                              <a:latin typeface="Cambria Math" panose="02040503050406030204" pitchFamily="18" charset="0"/>
                              <a:ea typeface="Cambria Math" panose="02040503050406030204" pitchFamily="18" charset="0"/>
                            </a:rPr>
                            <m:t>=</m:t>
                          </m:r>
                          <m:r>
                            <a:rPr lang="en-SG" b="0" i="1" smtClean="0">
                              <a:latin typeface="Cambria Math" panose="02040503050406030204" pitchFamily="18" charset="0"/>
                              <a:ea typeface="Cambria Math" panose="02040503050406030204" pitchFamily="18" charset="0"/>
                            </a:rPr>
                            <m:t>𝑎</m:t>
                          </m:r>
                        </m:e>
                      </m:d>
                    </m:oMath>
                  </m:oMathPara>
                </a14:m>
                <a:endParaRPr lang="en-SG" dirty="0"/>
              </a:p>
            </p:txBody>
          </p:sp>
        </mc:Choice>
        <mc:Fallback xmlns="">
          <p:sp>
            <p:nvSpPr>
              <p:cNvPr id="8" name="Rectangle 7">
                <a:extLst>
                  <a:ext uri="{FF2B5EF4-FFF2-40B4-BE49-F238E27FC236}">
                    <a16:creationId xmlns:a16="http://schemas.microsoft.com/office/drawing/2014/main" id="{53236F17-1454-4561-B59B-DD6C12AC638F}"/>
                  </a:ext>
                </a:extLst>
              </p:cNvPr>
              <p:cNvSpPr>
                <a:spLocks noRot="1" noChangeAspect="1" noMove="1" noResize="1" noEditPoints="1" noAdjustHandles="1" noChangeArrowheads="1" noChangeShapeType="1" noTextEdit="1"/>
              </p:cNvSpPr>
              <p:nvPr/>
            </p:nvSpPr>
            <p:spPr>
              <a:xfrm>
                <a:off x="2980243" y="2907285"/>
                <a:ext cx="3553601"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14DC9BB-BBC3-426C-8203-20CFDA8FC388}"/>
                  </a:ext>
                </a:extLst>
              </p:cNvPr>
              <p:cNvSpPr/>
              <p:nvPr/>
            </p:nvSpPr>
            <p:spPr>
              <a:xfrm>
                <a:off x="2980243" y="3615126"/>
                <a:ext cx="3675776"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en-US" altLang="zh-CN" b="0" i="1" smtClean="0">
                              <a:latin typeface="Cambria Math" panose="02040503050406030204" pitchFamily="18" charset="0"/>
                            </a:rPr>
                            <m:t>𝜋</m:t>
                          </m:r>
                        </m:sup>
                      </m:sSup>
                      <m:d>
                        <m:dPr>
                          <m:ctrlPr>
                            <a:rPr lang="en-SG" i="1">
                              <a:latin typeface="Cambria Math" panose="02040503050406030204" pitchFamily="18" charset="0"/>
                            </a:rPr>
                          </m:ctrlPr>
                        </m:dPr>
                        <m:e>
                          <m:r>
                            <a:rPr lang="en-SG" i="1">
                              <a:latin typeface="Cambria Math" panose="02040503050406030204" pitchFamily="18" charset="0"/>
                            </a:rPr>
                            <m:t>𝑠</m:t>
                          </m:r>
                        </m:e>
                      </m:d>
                      <m:r>
                        <a:rPr lang="en-SG" i="1">
                          <a:latin typeface="Cambria Math" panose="02040503050406030204" pitchFamily="18" charset="0"/>
                        </a:rPr>
                        <m:t>=</m:t>
                      </m:r>
                      <m:nary>
                        <m:naryPr>
                          <m:chr m:val="∑"/>
                          <m:supHide m:val="on"/>
                          <m:ctrlPr>
                            <a:rPr lang="en-SG" b="0" i="1" smtClean="0">
                              <a:latin typeface="Cambria Math" panose="02040503050406030204" pitchFamily="18" charset="0"/>
                            </a:rPr>
                          </m:ctrlPr>
                        </m:naryPr>
                        <m:sub>
                          <m:r>
                            <a:rPr lang="en-SG" b="0" i="1" smtClean="0">
                              <a:latin typeface="Cambria Math" panose="02040503050406030204" pitchFamily="18" charset="0"/>
                            </a:rPr>
                            <m:t>𝑎</m:t>
                          </m:r>
                          <m:r>
                            <a:rPr lang="en-SG" b="0" i="1" smtClean="0">
                              <a:latin typeface="Cambria Math" panose="02040503050406030204" pitchFamily="18" charset="0"/>
                            </a:rPr>
                            <m:t>∈</m:t>
                          </m:r>
                          <m:r>
                            <a:rPr lang="en-SG" b="0" i="1" smtClean="0">
                              <a:latin typeface="Cambria Math" panose="02040503050406030204" pitchFamily="18" charset="0"/>
                            </a:rPr>
                            <m:t>𝐴</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𝑄</m:t>
                              </m:r>
                            </m:e>
                            <m:sup>
                              <m:r>
                                <a:rPr lang="en-US" altLang="zh-CN" i="1">
                                  <a:latin typeface="Cambria Math" panose="02040503050406030204" pitchFamily="18" charset="0"/>
                                </a:rPr>
                                <m:t>𝜋</m:t>
                              </m:r>
                            </m:sup>
                          </m:sSup>
                          <m:d>
                            <m:dPr>
                              <m:ctrlPr>
                                <a:rPr lang="en-SG" i="1">
                                  <a:latin typeface="Cambria Math" panose="02040503050406030204" pitchFamily="18" charset="0"/>
                                </a:rPr>
                              </m:ctrlPr>
                            </m:dPr>
                            <m:e>
                              <m:r>
                                <a:rPr lang="en-SG" i="1">
                                  <a:latin typeface="Cambria Math" panose="02040503050406030204" pitchFamily="18" charset="0"/>
                                </a:rPr>
                                <m:t>𝑠</m:t>
                              </m:r>
                              <m:r>
                                <a:rPr lang="en-SG" i="1">
                                  <a:latin typeface="Cambria Math" panose="02040503050406030204" pitchFamily="18" charset="0"/>
                                </a:rPr>
                                <m:t>,</m:t>
                              </m:r>
                              <m:r>
                                <a:rPr lang="en-SG" i="1">
                                  <a:latin typeface="Cambria Math" panose="02040503050406030204" pitchFamily="18" charset="0"/>
                                </a:rPr>
                                <m:t>𝑎</m:t>
                              </m:r>
                            </m:e>
                          </m:d>
                          <m:r>
                            <a:rPr lang="en-US" b="0" i="1" smtClean="0">
                              <a:latin typeface="Cambria Math" panose="02040503050406030204" pitchFamily="18" charset="0"/>
                            </a:rPr>
                            <m:t>𝑝</m:t>
                          </m:r>
                          <m:r>
                            <a:rPr lang="en-SG" i="1">
                              <a:latin typeface="Cambria Math" panose="02040503050406030204" pitchFamily="18" charset="0"/>
                            </a:rPr>
                            <m:t>(</m:t>
                          </m:r>
                          <m:r>
                            <a:rPr lang="en-SG" i="1">
                              <a:latin typeface="Cambria Math" panose="02040503050406030204" pitchFamily="18" charset="0"/>
                            </a:rPr>
                            <m:t>𝑎</m:t>
                          </m:r>
                          <m:r>
                            <a:rPr lang="en-SG" i="1">
                              <a:latin typeface="Cambria Math" panose="02040503050406030204" pitchFamily="18" charset="0"/>
                            </a:rPr>
                            <m:t>|</m:t>
                          </m:r>
                          <m:r>
                            <a:rPr lang="en-SG" i="1">
                              <a:latin typeface="Cambria Math" panose="02040503050406030204" pitchFamily="18" charset="0"/>
                            </a:rPr>
                            <m:t>𝑠</m:t>
                          </m:r>
                          <m:r>
                            <a:rPr lang="en-SG" b="0" i="1" smtClean="0">
                              <a:latin typeface="Cambria Math" panose="02040503050406030204" pitchFamily="18" charset="0"/>
                            </a:rPr>
                            <m:t>)</m:t>
                          </m:r>
                        </m:e>
                      </m:nary>
                    </m:oMath>
                  </m:oMathPara>
                </a14:m>
                <a:endParaRPr lang="en-SG" dirty="0"/>
              </a:p>
            </p:txBody>
          </p:sp>
        </mc:Choice>
        <mc:Fallback xmlns="">
          <p:sp>
            <p:nvSpPr>
              <p:cNvPr id="9" name="Rectangle 8">
                <a:extLst>
                  <a:ext uri="{FF2B5EF4-FFF2-40B4-BE49-F238E27FC236}">
                    <a16:creationId xmlns:a16="http://schemas.microsoft.com/office/drawing/2014/main" id="{D14DC9BB-BBC3-426C-8203-20CFDA8FC388}"/>
                  </a:ext>
                </a:extLst>
              </p:cNvPr>
              <p:cNvSpPr>
                <a:spLocks noRot="1" noChangeAspect="1" noMove="1" noResize="1" noEditPoints="1" noAdjustHandles="1" noChangeArrowheads="1" noChangeShapeType="1" noTextEdit="1"/>
              </p:cNvSpPr>
              <p:nvPr/>
            </p:nvSpPr>
            <p:spPr>
              <a:xfrm>
                <a:off x="2980243" y="3615126"/>
                <a:ext cx="3675776" cy="764505"/>
              </a:xfrm>
              <a:prstGeom prst="rect">
                <a:avLst/>
              </a:prstGeom>
              <a:blipFill>
                <a:blip r:embed="rId6"/>
                <a:stretch>
                  <a:fillRect t="-121311" b="-170492"/>
                </a:stretch>
              </a:blipFill>
            </p:spPr>
            <p:txBody>
              <a:bodyPr/>
              <a:lstStyle/>
              <a:p>
                <a:r>
                  <a:rPr lang="en-US">
                    <a:noFill/>
                  </a:rPr>
                  <a:t> </a:t>
                </a:r>
              </a:p>
            </p:txBody>
          </p:sp>
        </mc:Fallback>
      </mc:AlternateContent>
    </p:spTree>
    <p:extLst>
      <p:ext uri="{BB962C8B-B14F-4D97-AF65-F5344CB8AC3E}">
        <p14:creationId xmlns:p14="http://schemas.microsoft.com/office/powerpoint/2010/main" val="85895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50E800-41E4-4042-9CDF-9B3946FEABB4}"/>
              </a:ext>
            </a:extLst>
          </p:cNvPr>
          <p:cNvPicPr>
            <a:picLocks noChangeAspect="1"/>
          </p:cNvPicPr>
          <p:nvPr/>
        </p:nvPicPr>
        <p:blipFill>
          <a:blip r:embed="rId2"/>
          <a:stretch>
            <a:fillRect/>
          </a:stretch>
        </p:blipFill>
        <p:spPr>
          <a:xfrm>
            <a:off x="0" y="1130061"/>
            <a:ext cx="9144000" cy="3194661"/>
          </a:xfrm>
          <a:prstGeom prst="rect">
            <a:avLst/>
          </a:prstGeom>
        </p:spPr>
      </p:pic>
      <p:sp>
        <p:nvSpPr>
          <p:cNvPr id="5" name="Title 1">
            <a:extLst>
              <a:ext uri="{FF2B5EF4-FFF2-40B4-BE49-F238E27FC236}">
                <a16:creationId xmlns:a16="http://schemas.microsoft.com/office/drawing/2014/main" id="{12AD110F-69DE-9940-85D9-157F2202EC6A}"/>
              </a:ext>
            </a:extLst>
          </p:cNvPr>
          <p:cNvSpPr>
            <a:spLocks noGrp="1"/>
          </p:cNvSpPr>
          <p:nvPr>
            <p:ph type="title"/>
          </p:nvPr>
        </p:nvSpPr>
        <p:spPr>
          <a:xfrm>
            <a:off x="411112" y="264974"/>
            <a:ext cx="6172200" cy="594122"/>
          </a:xfrm>
        </p:spPr>
        <p:txBody>
          <a:bodyPr>
            <a:normAutofit fontScale="90000"/>
          </a:bodyPr>
          <a:lstStyle/>
          <a:p>
            <a:pPr>
              <a:defRPr/>
            </a:pPr>
            <a:r>
              <a:rPr lang="en-US" altLang="zh-CN" dirty="0"/>
              <a:t>Recursive Mechanism</a:t>
            </a:r>
            <a:endParaRPr lang="en-US" dirty="0"/>
          </a:p>
        </p:txBody>
      </p:sp>
    </p:spTree>
    <p:extLst>
      <p:ext uri="{BB962C8B-B14F-4D97-AF65-F5344CB8AC3E}">
        <p14:creationId xmlns:p14="http://schemas.microsoft.com/office/powerpoint/2010/main" val="2841316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44297" y="1156692"/>
                <a:ext cx="4533574" cy="2822972"/>
              </a:xfrm>
            </p:spPr>
            <p:txBody>
              <a:bodyPr/>
              <a:lstStyle/>
              <a:p>
                <a:pPr>
                  <a:defRPr/>
                </a:pPr>
                <a:r>
                  <a:rPr lang="en-US" sz="1800" dirty="0"/>
                  <a:t>What is the expected </a:t>
                </a:r>
                <a:r>
                  <a:rPr lang="en-US" altLang="zh-CN" sz="1800" dirty="0"/>
                  <a:t>value</a:t>
                </a:r>
                <a:r>
                  <a:rPr lang="zh-CN" altLang="en-US" sz="1800" dirty="0"/>
                  <a:t> </a:t>
                </a:r>
                <a:r>
                  <a:rPr lang="en-US" sz="1800" dirty="0"/>
                  <a:t>of taking action </a:t>
                </a:r>
                <a14:m>
                  <m:oMath xmlns:m="http://schemas.openxmlformats.org/officeDocument/2006/math">
                    <m:r>
                      <a:rPr lang="en-US" sz="1800" b="1" i="1" dirty="0" smtClean="0">
                        <a:solidFill>
                          <a:srgbClr val="0000FF"/>
                        </a:solidFill>
                        <a:latin typeface="Cambria Math" panose="02040503050406030204" pitchFamily="18" charset="0"/>
                      </a:rPr>
                      <m:t>𝒂</m:t>
                    </m:r>
                  </m:oMath>
                </a14:m>
                <a:r>
                  <a:rPr lang="en-US" sz="1800" dirty="0"/>
                  <a:t> in state </a:t>
                </a:r>
                <a14:m>
                  <m:oMath xmlns:m="http://schemas.openxmlformats.org/officeDocument/2006/math">
                    <m:r>
                      <a:rPr lang="en-US" sz="1800" b="1" i="1" dirty="0" smtClean="0">
                        <a:solidFill>
                          <a:srgbClr val="0000FF"/>
                        </a:solidFill>
                        <a:latin typeface="Cambria Math" panose="02040503050406030204" pitchFamily="18" charset="0"/>
                      </a:rPr>
                      <m:t>𝒔</m:t>
                    </m:r>
                  </m:oMath>
                </a14:m>
                <a:r>
                  <a:rPr lang="en-US" sz="1800" dirty="0"/>
                  <a:t>?</a:t>
                </a:r>
              </a:p>
              <a:p>
                <a:pPr>
                  <a:defRPr/>
                </a:pPr>
                <a:endParaRPr lang="en-US" sz="1800" dirty="0"/>
              </a:p>
              <a:p>
                <a:pPr marL="0" indent="0">
                  <a:buNone/>
                  <a:defRPr/>
                </a:pPr>
                <a:endParaRPr lang="en-US" sz="1800" dirty="0"/>
              </a:p>
              <a:p>
                <a:pPr>
                  <a:defRPr/>
                </a:pPr>
                <a:r>
                  <a:rPr lang="en-US" sz="1800" dirty="0"/>
                  <a:t>How do we choose the optimal action?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44297" y="1156692"/>
                <a:ext cx="4533574" cy="2822972"/>
              </a:xfrm>
              <a:blipFill>
                <a:blip r:embed="rId3"/>
                <a:stretch>
                  <a:fillRect l="-559" t="-897"/>
                </a:stretch>
              </a:blipFill>
            </p:spPr>
            <p:txBody>
              <a:bodyPr/>
              <a:lstStyle/>
              <a:p>
                <a:r>
                  <a:rPr lang="en-US">
                    <a:noFill/>
                  </a:rPr>
                  <a:t> </a:t>
                </a:r>
              </a:p>
            </p:txBody>
          </p:sp>
        </mc:Fallback>
      </mc:AlternateContent>
      <p:sp>
        <p:nvSpPr>
          <p:cNvPr id="2" name="Title 1"/>
          <p:cNvSpPr>
            <a:spLocks noGrp="1"/>
          </p:cNvSpPr>
          <p:nvPr>
            <p:ph type="title"/>
          </p:nvPr>
        </p:nvSpPr>
        <p:spPr>
          <a:xfrm>
            <a:off x="255985" y="198835"/>
            <a:ext cx="7222988" cy="685800"/>
          </a:xfrm>
        </p:spPr>
        <p:txBody>
          <a:bodyPr>
            <a:normAutofit fontScale="90000"/>
          </a:bodyPr>
          <a:lstStyle/>
          <a:p>
            <a:pPr>
              <a:defRPr/>
            </a:pPr>
            <a:r>
              <a:rPr lang="en-US" dirty="0"/>
              <a:t>Finding the </a:t>
            </a:r>
            <a:r>
              <a:rPr lang="en-US" altLang="zh-CN" dirty="0"/>
              <a:t>Value</a:t>
            </a:r>
            <a:r>
              <a:rPr lang="zh-CN" altLang="en-US" dirty="0"/>
              <a:t> </a:t>
            </a:r>
            <a:r>
              <a:rPr lang="en-US" altLang="zh-CN" dirty="0"/>
              <a:t>Function</a:t>
            </a:r>
            <a:r>
              <a:rPr lang="zh-CN" altLang="en-US" dirty="0"/>
              <a:t> </a:t>
            </a:r>
            <a:r>
              <a:rPr lang="en-US" dirty="0"/>
              <a:t>of States</a:t>
            </a:r>
          </a:p>
        </p:txBody>
      </p:sp>
      <p:grpSp>
        <p:nvGrpSpPr>
          <p:cNvPr id="5" name="Group 4"/>
          <p:cNvGrpSpPr/>
          <p:nvPr/>
        </p:nvGrpSpPr>
        <p:grpSpPr>
          <a:xfrm>
            <a:off x="449826" y="1296015"/>
            <a:ext cx="3525441" cy="3127817"/>
            <a:chOff x="1143000" y="742950"/>
            <a:chExt cx="3525441" cy="3127817"/>
          </a:xfrm>
        </p:grpSpPr>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742950"/>
              <a:ext cx="3525441" cy="29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2662792" y="3570685"/>
              <a:ext cx="55015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50" dirty="0">
                  <a:solidFill>
                    <a:srgbClr val="0000FF"/>
                  </a:solidFill>
                </a:rPr>
                <a:t>V(s’)</a:t>
              </a:r>
            </a:p>
          </p:txBody>
        </p:sp>
        <p:sp>
          <p:nvSpPr>
            <p:cNvPr id="8" name="TextBox 7"/>
            <p:cNvSpPr txBox="1">
              <a:spLocks noChangeArrowheads="1"/>
            </p:cNvSpPr>
            <p:nvPr/>
          </p:nvSpPr>
          <p:spPr bwMode="auto">
            <a:xfrm>
              <a:off x="1902619" y="938212"/>
              <a:ext cx="94448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350" dirty="0"/>
                <a:t>Max node</a:t>
              </a:r>
            </a:p>
          </p:txBody>
        </p:sp>
        <p:sp>
          <p:nvSpPr>
            <p:cNvPr id="9" name="TextBox 8"/>
            <p:cNvSpPr txBox="1">
              <a:spLocks noChangeArrowheads="1"/>
            </p:cNvSpPr>
            <p:nvPr/>
          </p:nvSpPr>
          <p:spPr bwMode="auto">
            <a:xfrm>
              <a:off x="1143000" y="2084785"/>
              <a:ext cx="12573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50" dirty="0"/>
                <a:t>Chance node</a:t>
              </a:r>
            </a:p>
          </p:txBody>
        </p:sp>
        <p:sp>
          <p:nvSpPr>
            <p:cNvPr id="10" name="Rectangle 9"/>
            <p:cNvSpPr>
              <a:spLocks noChangeArrowheads="1"/>
            </p:cNvSpPr>
            <p:nvPr/>
          </p:nvSpPr>
          <p:spPr bwMode="auto">
            <a:xfrm>
              <a:off x="1832273" y="2762250"/>
              <a:ext cx="102522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350" dirty="0">
                  <a:solidFill>
                    <a:srgbClr val="0000FF"/>
                  </a:solidFill>
                </a:rPr>
                <a:t>P(s’ | s, a)</a:t>
              </a:r>
              <a:endParaRPr lang="en-US" altLang="en-US" sz="1350" dirty="0"/>
            </a:p>
          </p:txBody>
        </p:sp>
      </p:grpSp>
      <mc:AlternateContent xmlns:mc="http://schemas.openxmlformats.org/markup-compatibility/2006" xmlns:a14="http://schemas.microsoft.com/office/drawing/2010/main">
        <mc:Choice Requires="a14">
          <p:sp>
            <p:nvSpPr>
              <p:cNvPr id="14" name="Content Placeholder 2"/>
              <p:cNvSpPr txBox="1">
                <a:spLocks/>
              </p:cNvSpPr>
              <p:nvPr/>
            </p:nvSpPr>
            <p:spPr bwMode="auto">
              <a:xfrm>
                <a:off x="4153495" y="3473691"/>
                <a:ext cx="4693406" cy="8001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ea typeface="Arial" charset="0"/>
                    <a:cs typeface="+mn-cs"/>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Arial" charset="0"/>
                    <a:cs typeface="+mn-cs"/>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ea typeface="Arial" charset="0"/>
                    <a:cs typeface="+mn-cs"/>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Arial" charset="0"/>
                    <a:cs typeface="+mn-cs"/>
                  </a:defRPr>
                </a:lvl5pPr>
                <a:lvl6pPr marL="21383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6pPr>
                <a:lvl7pPr marL="25955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7pPr>
                <a:lvl8pPr marL="30527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8pPr>
                <a:lvl9pPr marL="3509963" indent="-339725" algn="l" rtl="0" fontAlgn="base">
                  <a:spcBef>
                    <a:spcPct val="20000"/>
                  </a:spcBef>
                  <a:spcAft>
                    <a:spcPct val="0"/>
                  </a:spcAft>
                  <a:buClr>
                    <a:schemeClr val="accent1"/>
                  </a:buClr>
                  <a:buSzPct val="75000"/>
                  <a:buFont typeface="Wingdings" charset="0"/>
                  <a:buChar char="§"/>
                  <a:defRPr sz="2000">
                    <a:solidFill>
                      <a:schemeClr val="tx1"/>
                    </a:solidFill>
                    <a:latin typeface="+mn-lt"/>
                    <a:ea typeface="Arial" charset="0"/>
                    <a:cs typeface="+mn-cs"/>
                  </a:defRPr>
                </a:lvl9pPr>
              </a:lstStyle>
              <a:p>
                <a:pPr>
                  <a:buClrTx/>
                  <a:buSzPct val="100000"/>
                  <a:buFont typeface="Arial" panose="020B0604020202020204" pitchFamily="34" charset="0"/>
                  <a:buChar char="•"/>
                  <a:defRPr/>
                </a:pPr>
                <a:r>
                  <a:rPr lang="en-SG" sz="1800" dirty="0">
                    <a:latin typeface="Arial" panose="020B0604020202020204" pitchFamily="34" charset="0"/>
                    <a:cs typeface="Arial" panose="020B0604020202020204" pitchFamily="34" charset="0"/>
                  </a:rPr>
                  <a:t>What is the recursive expression for </a:t>
                </a:r>
                <a14:m>
                  <m:oMath xmlns:m="http://schemas.openxmlformats.org/officeDocument/2006/math">
                    <m:r>
                      <a:rPr lang="en-US" altLang="zh-CN" sz="1800" i="1" dirty="0">
                        <a:solidFill>
                          <a:srgbClr val="0000FF"/>
                        </a:solidFill>
                        <a:latin typeface="Cambria Math" panose="02040503050406030204" pitchFamily="18" charset="0"/>
                      </a:rPr>
                      <m:t>𝑉</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𝑠</m:t>
                    </m:r>
                    <m:r>
                      <a:rPr lang="en-US" sz="1800" i="1" dirty="0">
                        <a:solidFill>
                          <a:srgbClr val="0000FF"/>
                        </a:solidFill>
                        <a:latin typeface="Cambria Math" panose="02040503050406030204" pitchFamily="18" charset="0"/>
                      </a:rPr>
                      <m:t>)</m:t>
                    </m:r>
                  </m:oMath>
                </a14:m>
                <a:r>
                  <a:rPr lang="en-SG" sz="1800" dirty="0">
                    <a:latin typeface="Arial" panose="020B0604020202020204" pitchFamily="34" charset="0"/>
                    <a:cs typeface="Arial" panose="020B0604020202020204" pitchFamily="34" charset="0"/>
                  </a:rPr>
                  <a:t> in terms of the utilities of its successor states?</a:t>
                </a:r>
                <a:endParaRPr lang="en-US" sz="1800" dirty="0">
                  <a:latin typeface="Arial" panose="020B0604020202020204" pitchFamily="34" charset="0"/>
                  <a:cs typeface="Arial" panose="020B0604020202020204" pitchFamily="34" charset="0"/>
                </a:endParaRPr>
              </a:p>
            </p:txBody>
          </p:sp>
        </mc:Choice>
        <mc:Fallback xmlns="">
          <p:sp>
            <p:nvSpPr>
              <p:cNvPr id="14" name="Content Placeholder 2"/>
              <p:cNvSpPr txBox="1">
                <a:spLocks noRot="1" noChangeAspect="1" noMove="1" noResize="1" noEditPoints="1" noAdjustHandles="1" noChangeArrowheads="1" noChangeShapeType="1" noTextEdit="1"/>
              </p:cNvSpPr>
              <p:nvPr/>
            </p:nvSpPr>
            <p:spPr bwMode="auto">
              <a:xfrm>
                <a:off x="4153495" y="3473691"/>
                <a:ext cx="4693406" cy="800100"/>
              </a:xfrm>
              <a:prstGeom prst="rect">
                <a:avLst/>
              </a:prstGeom>
              <a:blipFill>
                <a:blip r:embed="rId5"/>
                <a:stretch>
                  <a:fillRect l="-779" t="-4580" b="-267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858128A-88C0-4288-BE91-A8AB0CCD6197}"/>
                  </a:ext>
                </a:extLst>
              </p:cNvPr>
              <p:cNvSpPr txBox="1"/>
              <p:nvPr/>
            </p:nvSpPr>
            <p:spPr>
              <a:xfrm>
                <a:off x="5818616" y="1791359"/>
                <a:ext cx="3041345" cy="605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SG" sz="1600" b="0" i="1" smtClean="0">
                              <a:latin typeface="Cambria Math" panose="02040503050406030204" pitchFamily="18" charset="0"/>
                            </a:rPr>
                          </m:ctrlPr>
                        </m:naryPr>
                        <m:sub>
                          <m:sSup>
                            <m:sSupPr>
                              <m:ctrlPr>
                                <a:rPr lang="en-SG" sz="1600" b="0" i="1" smtClean="0">
                                  <a:latin typeface="Cambria Math" panose="02040503050406030204" pitchFamily="18" charset="0"/>
                                </a:rPr>
                              </m:ctrlPr>
                            </m:sSupPr>
                            <m:e>
                              <m:r>
                                <a:rPr lang="en-SG" sz="1600" b="0" i="1" smtClean="0">
                                  <a:latin typeface="Cambria Math" panose="02040503050406030204" pitchFamily="18" charset="0"/>
                                </a:rPr>
                                <m:t>𝑠</m:t>
                              </m:r>
                            </m:e>
                            <m:sup>
                              <m:r>
                                <a:rPr lang="en-SG" sz="1600" b="0" i="1" smtClean="0">
                                  <a:latin typeface="Cambria Math" panose="02040503050406030204" pitchFamily="18" charset="0"/>
                                </a:rPr>
                                <m:t>′</m:t>
                              </m:r>
                            </m:sup>
                          </m:sSup>
                        </m:sub>
                        <m:sup/>
                        <m:e>
                          <m:r>
                            <a:rPr lang="en-SG" sz="1600" b="0" i="1" smtClean="0">
                              <a:latin typeface="Cambria Math" panose="02040503050406030204" pitchFamily="18" charset="0"/>
                            </a:rPr>
                            <m:t>𝑃</m:t>
                          </m:r>
                          <m:d>
                            <m:dPr>
                              <m:ctrlPr>
                                <a:rPr lang="en-SG" sz="1600" b="0" i="1" smtClean="0">
                                  <a:latin typeface="Cambria Math" panose="02040503050406030204" pitchFamily="18" charset="0"/>
                                </a:rPr>
                              </m:ctrlPr>
                            </m:dPr>
                            <m:e>
                              <m:sSup>
                                <m:sSupPr>
                                  <m:ctrlPr>
                                    <a:rPr lang="en-SG" sz="1600" b="0" i="1" smtClean="0">
                                      <a:latin typeface="Cambria Math" panose="02040503050406030204" pitchFamily="18" charset="0"/>
                                    </a:rPr>
                                  </m:ctrlPr>
                                </m:sSupPr>
                                <m:e>
                                  <m:r>
                                    <a:rPr lang="en-SG" sz="1600" b="0" i="1" smtClean="0">
                                      <a:latin typeface="Cambria Math" panose="02040503050406030204" pitchFamily="18" charset="0"/>
                                    </a:rPr>
                                    <m:t>𝑠</m:t>
                                  </m:r>
                                </m:e>
                                <m:sup>
                                  <m:r>
                                    <a:rPr lang="en-SG" sz="1600" b="0" i="1" smtClean="0">
                                      <a:latin typeface="Cambria Math" panose="02040503050406030204" pitchFamily="18" charset="0"/>
                                    </a:rPr>
                                    <m:t>′</m:t>
                                  </m:r>
                                </m:sup>
                              </m:sSup>
                            </m:e>
                            <m:e>
                              <m:r>
                                <a:rPr lang="en-SG" sz="1600" b="0" i="1" smtClean="0">
                                  <a:latin typeface="Cambria Math" panose="02040503050406030204" pitchFamily="18" charset="0"/>
                                </a:rPr>
                                <m:t>𝑠</m:t>
                              </m:r>
                              <m:r>
                                <a:rPr lang="en-SG" sz="1600" b="0" i="1" smtClean="0">
                                  <a:latin typeface="Cambria Math" panose="02040503050406030204" pitchFamily="18" charset="0"/>
                                </a:rPr>
                                <m:t>, </m:t>
                              </m:r>
                              <m:r>
                                <a:rPr lang="en-SG" sz="1600" b="0" i="1" smtClean="0">
                                  <a:latin typeface="Cambria Math" panose="02040503050406030204" pitchFamily="18" charset="0"/>
                                </a:rPr>
                                <m:t>𝑎</m:t>
                              </m:r>
                            </m:e>
                          </m:d>
                          <m:r>
                            <a:rPr lang="en-US" sz="1600" b="0" i="1" smtClean="0">
                              <a:latin typeface="Cambria Math" panose="02040503050406030204" pitchFamily="18" charset="0"/>
                            </a:rPr>
                            <m:t>[</m:t>
                          </m:r>
                          <m:r>
                            <m:rPr>
                              <m:nor/>
                            </m:rPr>
                            <a:rPr lang="en-US" altLang="en-US" sz="1600" dirty="0"/>
                            <m:t>𝑟</m:t>
                          </m:r>
                          <m:r>
                            <m:rPr>
                              <m:nor/>
                            </m:rPr>
                            <a:rPr lang="en-US" altLang="en-US" sz="1600" dirty="0"/>
                            <m:t>(</m:t>
                          </m:r>
                          <m:r>
                            <m:rPr>
                              <m:nor/>
                            </m:rPr>
                            <a:rPr lang="en-US" altLang="en-US" sz="1600" dirty="0"/>
                            <m:t>𝑠</m:t>
                          </m:r>
                          <m:r>
                            <m:rPr>
                              <m:nor/>
                            </m:rPr>
                            <a:rPr lang="en-US" altLang="en-US" sz="1600" dirty="0"/>
                            <m:t>,</m:t>
                          </m:r>
                          <m:r>
                            <m:rPr>
                              <m:nor/>
                            </m:rPr>
                            <a:rPr lang="en-US" altLang="en-US" sz="1600" dirty="0"/>
                            <m:t>𝑎</m:t>
                          </m:r>
                          <m:r>
                            <m:rPr>
                              <m:nor/>
                            </m:rPr>
                            <a:rPr lang="en-US" altLang="en-US" sz="1600" dirty="0"/>
                            <m:t>,</m:t>
                          </m:r>
                          <m:r>
                            <m:rPr>
                              <m:nor/>
                            </m:rPr>
                            <a:rPr lang="en-US" altLang="en-US" sz="1600" dirty="0"/>
                            <m:t>𝑠</m:t>
                          </m:r>
                          <m:r>
                            <m:rPr>
                              <m:nor/>
                            </m:rPr>
                            <a:rPr lang="en-US" altLang="en-US" sz="1600" dirty="0"/>
                            <m:t>′)</m:t>
                          </m:r>
                          <m:r>
                            <a:rPr lang="en-US" altLang="en-US" sz="1600" b="0" i="1" dirty="0" smtClean="0">
                              <a:solidFill>
                                <a:schemeClr val="tx1"/>
                              </a:solidFill>
                              <a:latin typeface="Cambria Math" panose="02040503050406030204" pitchFamily="18" charset="0"/>
                            </a:rPr>
                            <m:t>+</m:t>
                          </m:r>
                          <m:r>
                            <a:rPr lang="en-SG" sz="1600" i="1">
                              <a:latin typeface="Cambria Math" panose="02040503050406030204" pitchFamily="18" charset="0"/>
                            </a:rPr>
                            <m:t>𝛾</m:t>
                          </m:r>
                          <m:r>
                            <a:rPr lang="en-SG" sz="1600">
                              <a:latin typeface="Cambria Math" panose="02040503050406030204" pitchFamily="18" charset="0"/>
                            </a:rPr>
                            <m:t>∗</m:t>
                          </m:r>
                          <m:r>
                            <a:rPr lang="en-SG" sz="1600" b="0" i="1" smtClean="0">
                              <a:latin typeface="Cambria Math" panose="02040503050406030204" pitchFamily="18" charset="0"/>
                            </a:rPr>
                            <m:t>𝑉</m:t>
                          </m:r>
                          <m:d>
                            <m:dPr>
                              <m:ctrlPr>
                                <a:rPr lang="en-SG" sz="1600" b="0" i="1" smtClean="0">
                                  <a:latin typeface="Cambria Math" panose="02040503050406030204" pitchFamily="18" charset="0"/>
                                </a:rPr>
                              </m:ctrlPr>
                            </m:dPr>
                            <m:e>
                              <m:sSup>
                                <m:sSupPr>
                                  <m:ctrlPr>
                                    <a:rPr lang="en-SG" sz="1600" b="0" i="1" smtClean="0">
                                      <a:latin typeface="Cambria Math" panose="02040503050406030204" pitchFamily="18" charset="0"/>
                                    </a:rPr>
                                  </m:ctrlPr>
                                </m:sSupPr>
                                <m:e>
                                  <m:r>
                                    <a:rPr lang="en-SG" sz="1600" b="0" i="1" smtClean="0">
                                      <a:latin typeface="Cambria Math" panose="02040503050406030204" pitchFamily="18" charset="0"/>
                                    </a:rPr>
                                    <m:t>𝑠</m:t>
                                  </m:r>
                                </m:e>
                                <m:sup>
                                  <m:r>
                                    <a:rPr lang="en-SG" sz="1600" b="0" i="1" smtClean="0">
                                      <a:latin typeface="Cambria Math" panose="02040503050406030204" pitchFamily="18" charset="0"/>
                                    </a:rPr>
                                    <m:t>′</m:t>
                                  </m:r>
                                </m:sup>
                              </m:sSup>
                            </m:e>
                          </m:d>
                          <m:r>
                            <a:rPr lang="en-US" sz="1600" b="0" i="1" smtClean="0">
                              <a:latin typeface="Cambria Math" panose="02040503050406030204" pitchFamily="18" charset="0"/>
                            </a:rPr>
                            <m:t>]</m:t>
                          </m:r>
                        </m:e>
                      </m:nary>
                    </m:oMath>
                  </m:oMathPara>
                </a14:m>
                <a:endParaRPr lang="en-SG" sz="1600" dirty="0"/>
              </a:p>
            </p:txBody>
          </p:sp>
        </mc:Choice>
        <mc:Fallback xmlns="">
          <p:sp>
            <p:nvSpPr>
              <p:cNvPr id="6" name="TextBox 5">
                <a:extLst>
                  <a:ext uri="{FF2B5EF4-FFF2-40B4-BE49-F238E27FC236}">
                    <a16:creationId xmlns:a16="http://schemas.microsoft.com/office/drawing/2014/main" id="{7858128A-88C0-4288-BE91-A8AB0CCD6197}"/>
                  </a:ext>
                </a:extLst>
              </p:cNvPr>
              <p:cNvSpPr txBox="1">
                <a:spLocks noRot="1" noChangeAspect="1" noMove="1" noResize="1" noEditPoints="1" noAdjustHandles="1" noChangeArrowheads="1" noChangeShapeType="1" noTextEdit="1"/>
              </p:cNvSpPr>
              <p:nvPr/>
            </p:nvSpPr>
            <p:spPr>
              <a:xfrm>
                <a:off x="5818616" y="1791359"/>
                <a:ext cx="3041345" cy="605679"/>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41E877B-57EB-4763-A63B-D06946E87BEE}"/>
                  </a:ext>
                </a:extLst>
              </p:cNvPr>
              <p:cNvSpPr txBox="1"/>
              <p:nvPr/>
            </p:nvSpPr>
            <p:spPr>
              <a:xfrm>
                <a:off x="4229876" y="2832857"/>
                <a:ext cx="4611454" cy="605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1600" b="0" i="1" smtClean="0">
                              <a:latin typeface="Cambria Math" panose="02040503050406030204" pitchFamily="18" charset="0"/>
                            </a:rPr>
                          </m:ctrlPr>
                        </m:sSupPr>
                        <m:e>
                          <m:r>
                            <a:rPr lang="en-SG" sz="1600" b="0" i="1" smtClean="0">
                              <a:latin typeface="Cambria Math" panose="02040503050406030204" pitchFamily="18" charset="0"/>
                            </a:rPr>
                            <m:t>𝜋</m:t>
                          </m:r>
                        </m:e>
                        <m:sup>
                          <m:r>
                            <a:rPr lang="en-SG" sz="1600" b="0" i="1" smtClean="0">
                              <a:latin typeface="Cambria Math" panose="02040503050406030204" pitchFamily="18" charset="0"/>
                            </a:rPr>
                            <m:t>∗</m:t>
                          </m:r>
                        </m:sup>
                      </m:sSup>
                      <m:d>
                        <m:dPr>
                          <m:ctrlPr>
                            <a:rPr lang="en-SG" sz="1600" b="0" i="1" smtClean="0">
                              <a:latin typeface="Cambria Math" panose="02040503050406030204" pitchFamily="18" charset="0"/>
                            </a:rPr>
                          </m:ctrlPr>
                        </m:dPr>
                        <m:e>
                          <m:r>
                            <a:rPr lang="en-SG" sz="1600" b="0" i="1" smtClean="0">
                              <a:latin typeface="Cambria Math" panose="02040503050406030204" pitchFamily="18" charset="0"/>
                            </a:rPr>
                            <m:t>𝑠</m:t>
                          </m:r>
                        </m:e>
                      </m:d>
                      <m:r>
                        <a:rPr lang="en-SG" sz="1600" b="0" i="1" smtClean="0">
                          <a:latin typeface="Cambria Math" panose="02040503050406030204" pitchFamily="18" charset="0"/>
                        </a:rPr>
                        <m:t>= </m:t>
                      </m:r>
                      <m:sSub>
                        <m:sSubPr>
                          <m:ctrlPr>
                            <a:rPr lang="en-SG" sz="1600" b="0" i="1" smtClean="0">
                              <a:latin typeface="Cambria Math" panose="02040503050406030204" pitchFamily="18" charset="0"/>
                            </a:rPr>
                          </m:ctrlPr>
                        </m:sSubPr>
                        <m:e>
                          <m:r>
                            <m:rPr>
                              <m:sty m:val="p"/>
                            </m:rPr>
                            <a:rPr lang="en-SG" sz="1600" b="0" i="0" smtClean="0">
                              <a:latin typeface="Cambria Math" panose="02040503050406030204" pitchFamily="18" charset="0"/>
                            </a:rPr>
                            <m:t>argmax</m:t>
                          </m:r>
                        </m:e>
                        <m:sub>
                          <m:r>
                            <a:rPr lang="en-SG" sz="1600" b="0" i="1" smtClean="0">
                              <a:latin typeface="Cambria Math" panose="02040503050406030204" pitchFamily="18" charset="0"/>
                            </a:rPr>
                            <m:t>𝑎</m:t>
                          </m:r>
                          <m:r>
                            <a:rPr lang="en-SG" sz="1600" b="0" i="1" smtClean="0">
                              <a:latin typeface="Cambria Math" panose="02040503050406030204" pitchFamily="18" charset="0"/>
                            </a:rPr>
                            <m:t>∈</m:t>
                          </m:r>
                          <m:r>
                            <a:rPr lang="en-SG" sz="1600" b="0" i="1" smtClean="0">
                              <a:latin typeface="Cambria Math" panose="02040503050406030204" pitchFamily="18" charset="0"/>
                            </a:rPr>
                            <m:t>𝐴</m:t>
                          </m:r>
                        </m:sub>
                      </m:sSub>
                      <m:nary>
                        <m:naryPr>
                          <m:chr m:val="∑"/>
                          <m:supHide m:val="on"/>
                          <m:ctrlPr>
                            <a:rPr lang="en-SG" sz="1600" i="1">
                              <a:latin typeface="Cambria Math" panose="02040503050406030204" pitchFamily="18" charset="0"/>
                            </a:rPr>
                          </m:ctrlPr>
                        </m:naryPr>
                        <m:sub>
                          <m:sSup>
                            <m:sSupPr>
                              <m:ctrlPr>
                                <a:rPr lang="en-SG" sz="1600" i="1">
                                  <a:latin typeface="Cambria Math" panose="02040503050406030204" pitchFamily="18" charset="0"/>
                                </a:rPr>
                              </m:ctrlPr>
                            </m:sSupPr>
                            <m:e>
                              <m:r>
                                <a:rPr lang="en-SG" sz="1600" i="1">
                                  <a:latin typeface="Cambria Math" panose="02040503050406030204" pitchFamily="18" charset="0"/>
                                </a:rPr>
                                <m:t>𝑠</m:t>
                              </m:r>
                            </m:e>
                            <m:sup>
                              <m:r>
                                <a:rPr lang="en-SG" sz="1600" i="1">
                                  <a:latin typeface="Cambria Math" panose="02040503050406030204" pitchFamily="18" charset="0"/>
                                </a:rPr>
                                <m:t>′</m:t>
                              </m:r>
                            </m:sup>
                          </m:sSup>
                        </m:sub>
                        <m:sup/>
                        <m:e>
                          <m:r>
                            <a:rPr lang="en-SG" sz="1600" i="1">
                              <a:latin typeface="Cambria Math" panose="02040503050406030204" pitchFamily="18" charset="0"/>
                            </a:rPr>
                            <m:t>𝑃</m:t>
                          </m:r>
                          <m:d>
                            <m:dPr>
                              <m:ctrlPr>
                                <a:rPr lang="en-SG" sz="1600" i="1">
                                  <a:latin typeface="Cambria Math" panose="02040503050406030204" pitchFamily="18" charset="0"/>
                                </a:rPr>
                              </m:ctrlPr>
                            </m:dPr>
                            <m:e>
                              <m:sSup>
                                <m:sSupPr>
                                  <m:ctrlPr>
                                    <a:rPr lang="en-SG" sz="1600" i="1">
                                      <a:latin typeface="Cambria Math" panose="02040503050406030204" pitchFamily="18" charset="0"/>
                                    </a:rPr>
                                  </m:ctrlPr>
                                </m:sSupPr>
                                <m:e>
                                  <m:r>
                                    <a:rPr lang="en-SG" sz="1600" i="1">
                                      <a:latin typeface="Cambria Math" panose="02040503050406030204" pitchFamily="18" charset="0"/>
                                    </a:rPr>
                                    <m:t>𝑠</m:t>
                                  </m:r>
                                </m:e>
                                <m:sup>
                                  <m:r>
                                    <a:rPr lang="en-SG" sz="1600" i="1">
                                      <a:latin typeface="Cambria Math" panose="02040503050406030204" pitchFamily="18" charset="0"/>
                                    </a:rPr>
                                    <m:t>′</m:t>
                                  </m:r>
                                </m:sup>
                              </m:sSup>
                            </m:e>
                            <m:e>
                              <m:r>
                                <a:rPr lang="en-SG" sz="1600" i="1">
                                  <a:latin typeface="Cambria Math" panose="02040503050406030204" pitchFamily="18" charset="0"/>
                                </a:rPr>
                                <m:t>𝑠</m:t>
                              </m:r>
                              <m:r>
                                <a:rPr lang="en-SG" sz="1600" i="1">
                                  <a:latin typeface="Cambria Math" panose="02040503050406030204" pitchFamily="18" charset="0"/>
                                </a:rPr>
                                <m:t>, </m:t>
                              </m:r>
                              <m:r>
                                <a:rPr lang="en-SG" sz="1600" i="1">
                                  <a:latin typeface="Cambria Math" panose="02040503050406030204" pitchFamily="18" charset="0"/>
                                </a:rPr>
                                <m:t>𝑎</m:t>
                              </m:r>
                            </m:e>
                          </m:d>
                          <m:r>
                            <a:rPr lang="en-US" sz="1600" b="0" i="1" smtClean="0">
                              <a:latin typeface="Cambria Math" panose="02040503050406030204" pitchFamily="18" charset="0"/>
                            </a:rPr>
                            <m:t>[</m:t>
                          </m:r>
                          <m:r>
                            <m:rPr>
                              <m:nor/>
                            </m:rPr>
                            <a:rPr lang="en-US" altLang="en-US" sz="1600" dirty="0"/>
                            <m:t>𝑟</m:t>
                          </m:r>
                          <m:r>
                            <m:rPr>
                              <m:nor/>
                            </m:rPr>
                            <a:rPr lang="en-US" altLang="en-US" sz="1600" dirty="0"/>
                            <m:t>(</m:t>
                          </m:r>
                          <m:r>
                            <m:rPr>
                              <m:nor/>
                            </m:rPr>
                            <a:rPr lang="en-US" altLang="en-US" sz="1600" dirty="0"/>
                            <m:t>𝑠</m:t>
                          </m:r>
                          <m:r>
                            <m:rPr>
                              <m:nor/>
                            </m:rPr>
                            <a:rPr lang="en-US" altLang="en-US" sz="1600" dirty="0"/>
                            <m:t>,</m:t>
                          </m:r>
                          <m:r>
                            <m:rPr>
                              <m:nor/>
                            </m:rPr>
                            <a:rPr lang="en-US" altLang="en-US" sz="1600" dirty="0"/>
                            <m:t>𝑎</m:t>
                          </m:r>
                          <m:r>
                            <m:rPr>
                              <m:nor/>
                            </m:rPr>
                            <a:rPr lang="en-US" altLang="en-US" sz="1600" dirty="0"/>
                            <m:t>,</m:t>
                          </m:r>
                          <m:r>
                            <m:rPr>
                              <m:nor/>
                            </m:rPr>
                            <a:rPr lang="en-US" altLang="en-US" sz="1600" dirty="0"/>
                            <m:t>𝑠</m:t>
                          </m:r>
                          <m:r>
                            <m:rPr>
                              <m:nor/>
                            </m:rPr>
                            <a:rPr lang="en-US" altLang="en-US" sz="1600" dirty="0"/>
                            <m:t>′)</m:t>
                          </m:r>
                          <m:r>
                            <a:rPr lang="en-US" altLang="en-US" sz="1600" i="1" dirty="0">
                              <a:latin typeface="Cambria Math" panose="02040503050406030204" pitchFamily="18" charset="0"/>
                            </a:rPr>
                            <m:t>+</m:t>
                          </m:r>
                          <m:r>
                            <a:rPr lang="en-SG" sz="1600" i="1">
                              <a:latin typeface="Cambria Math" panose="02040503050406030204" pitchFamily="18" charset="0"/>
                            </a:rPr>
                            <m:t>𝛾</m:t>
                          </m:r>
                          <m:r>
                            <a:rPr lang="en-SG" sz="1600" i="1">
                              <a:latin typeface="Cambria Math" panose="02040503050406030204" pitchFamily="18" charset="0"/>
                            </a:rPr>
                            <m:t>𝑉</m:t>
                          </m:r>
                          <m:d>
                            <m:dPr>
                              <m:ctrlPr>
                                <a:rPr lang="en-SG" sz="1600" i="1">
                                  <a:latin typeface="Cambria Math" panose="02040503050406030204" pitchFamily="18" charset="0"/>
                                </a:rPr>
                              </m:ctrlPr>
                            </m:dPr>
                            <m:e>
                              <m:sSup>
                                <m:sSupPr>
                                  <m:ctrlPr>
                                    <a:rPr lang="en-SG" sz="1600" i="1">
                                      <a:latin typeface="Cambria Math" panose="02040503050406030204" pitchFamily="18" charset="0"/>
                                    </a:rPr>
                                  </m:ctrlPr>
                                </m:sSupPr>
                                <m:e>
                                  <m:r>
                                    <a:rPr lang="en-SG" sz="1600" i="1">
                                      <a:latin typeface="Cambria Math" panose="02040503050406030204" pitchFamily="18" charset="0"/>
                                    </a:rPr>
                                    <m:t>𝑠</m:t>
                                  </m:r>
                                </m:e>
                                <m:sup>
                                  <m:r>
                                    <a:rPr lang="en-SG" sz="1600" i="1">
                                      <a:latin typeface="Cambria Math" panose="02040503050406030204" pitchFamily="18" charset="0"/>
                                    </a:rPr>
                                    <m:t>′</m:t>
                                  </m:r>
                                </m:sup>
                              </m:sSup>
                            </m:e>
                          </m:d>
                          <m:r>
                            <a:rPr lang="en-US" sz="1600" b="0" i="1" smtClean="0">
                              <a:latin typeface="Cambria Math" panose="02040503050406030204" pitchFamily="18" charset="0"/>
                            </a:rPr>
                            <m:t>]</m:t>
                          </m:r>
                        </m:e>
                      </m:nary>
                    </m:oMath>
                  </m:oMathPara>
                </a14:m>
                <a:endParaRPr lang="en-SG" sz="1600" dirty="0"/>
              </a:p>
            </p:txBody>
          </p:sp>
        </mc:Choice>
        <mc:Fallback xmlns="">
          <p:sp>
            <p:nvSpPr>
              <p:cNvPr id="15" name="TextBox 14">
                <a:extLst>
                  <a:ext uri="{FF2B5EF4-FFF2-40B4-BE49-F238E27FC236}">
                    <a16:creationId xmlns:a16="http://schemas.microsoft.com/office/drawing/2014/main" id="{C41E877B-57EB-4763-A63B-D06946E87BEE}"/>
                  </a:ext>
                </a:extLst>
              </p:cNvPr>
              <p:cNvSpPr txBox="1">
                <a:spLocks noRot="1" noChangeAspect="1" noMove="1" noResize="1" noEditPoints="1" noAdjustHandles="1" noChangeArrowheads="1" noChangeShapeType="1" noTextEdit="1"/>
              </p:cNvSpPr>
              <p:nvPr/>
            </p:nvSpPr>
            <p:spPr>
              <a:xfrm>
                <a:off x="4229876" y="2832857"/>
                <a:ext cx="4611454" cy="605679"/>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A3EE4AE-8262-426A-9B43-CD30FD0548D3}"/>
                  </a:ext>
                </a:extLst>
              </p:cNvPr>
              <p:cNvSpPr txBox="1"/>
              <p:nvPr/>
            </p:nvSpPr>
            <p:spPr>
              <a:xfrm>
                <a:off x="4500903" y="4270648"/>
                <a:ext cx="4189159" cy="605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SG" sz="1600" b="0" i="0" smtClean="0">
                          <a:latin typeface="Cambria Math" panose="02040503050406030204" pitchFamily="18" charset="0"/>
                        </a:rPr>
                        <m:t>V</m:t>
                      </m:r>
                      <m:d>
                        <m:dPr>
                          <m:ctrlPr>
                            <a:rPr lang="en-SG" sz="1600" b="0" i="1" smtClean="0">
                              <a:latin typeface="Cambria Math" panose="02040503050406030204" pitchFamily="18" charset="0"/>
                            </a:rPr>
                          </m:ctrlPr>
                        </m:dPr>
                        <m:e>
                          <m:r>
                            <a:rPr lang="en-SG" sz="1600" b="0" i="1" smtClean="0">
                              <a:latin typeface="Cambria Math" panose="02040503050406030204" pitchFamily="18" charset="0"/>
                            </a:rPr>
                            <m:t>𝑠</m:t>
                          </m:r>
                        </m:e>
                      </m:d>
                      <m:r>
                        <a:rPr lang="en-SG" sz="1600" b="0" i="1" smtClean="0">
                          <a:latin typeface="Cambria Math" panose="02040503050406030204" pitchFamily="18" charset="0"/>
                        </a:rPr>
                        <m:t>=</m:t>
                      </m:r>
                      <m:sSub>
                        <m:sSubPr>
                          <m:ctrlPr>
                            <a:rPr lang="en-SG" sz="1600" b="0" i="1" smtClean="0">
                              <a:latin typeface="Cambria Math" panose="02040503050406030204" pitchFamily="18" charset="0"/>
                            </a:rPr>
                          </m:ctrlPr>
                        </m:sSubPr>
                        <m:e>
                          <m:r>
                            <m:rPr>
                              <m:sty m:val="p"/>
                            </m:rPr>
                            <a:rPr lang="en-SG" sz="1600" b="0" i="0" smtClean="0">
                              <a:latin typeface="Cambria Math" panose="02040503050406030204" pitchFamily="18" charset="0"/>
                            </a:rPr>
                            <m:t>max</m:t>
                          </m:r>
                        </m:e>
                        <m:sub>
                          <m:r>
                            <a:rPr lang="en-SG" sz="1600" b="0" i="1" smtClean="0">
                              <a:latin typeface="Cambria Math" panose="02040503050406030204" pitchFamily="18" charset="0"/>
                            </a:rPr>
                            <m:t>𝑎</m:t>
                          </m:r>
                          <m:r>
                            <a:rPr lang="en-SG" sz="1600" b="0" i="1" smtClean="0">
                              <a:latin typeface="Cambria Math" panose="02040503050406030204" pitchFamily="18" charset="0"/>
                            </a:rPr>
                            <m:t>∈</m:t>
                          </m:r>
                          <m:r>
                            <a:rPr lang="en-SG" sz="1600" b="0" i="1" smtClean="0">
                              <a:latin typeface="Cambria Math" panose="02040503050406030204" pitchFamily="18" charset="0"/>
                            </a:rPr>
                            <m:t>𝐴</m:t>
                          </m:r>
                        </m:sub>
                      </m:sSub>
                      <m:nary>
                        <m:naryPr>
                          <m:chr m:val="∑"/>
                          <m:supHide m:val="on"/>
                          <m:ctrlPr>
                            <a:rPr lang="en-SG" sz="1600" i="1">
                              <a:latin typeface="Cambria Math" panose="02040503050406030204" pitchFamily="18" charset="0"/>
                            </a:rPr>
                          </m:ctrlPr>
                        </m:naryPr>
                        <m:sub>
                          <m:sSup>
                            <m:sSupPr>
                              <m:ctrlPr>
                                <a:rPr lang="en-SG" sz="1600" i="1">
                                  <a:latin typeface="Cambria Math" panose="02040503050406030204" pitchFamily="18" charset="0"/>
                                </a:rPr>
                              </m:ctrlPr>
                            </m:sSupPr>
                            <m:e>
                              <m:r>
                                <a:rPr lang="en-SG" sz="1600" i="1">
                                  <a:latin typeface="Cambria Math" panose="02040503050406030204" pitchFamily="18" charset="0"/>
                                </a:rPr>
                                <m:t>𝑠</m:t>
                              </m:r>
                            </m:e>
                            <m:sup>
                              <m:r>
                                <a:rPr lang="en-SG" sz="1600" i="1">
                                  <a:latin typeface="Cambria Math" panose="02040503050406030204" pitchFamily="18" charset="0"/>
                                </a:rPr>
                                <m:t>′</m:t>
                              </m:r>
                            </m:sup>
                          </m:sSup>
                        </m:sub>
                        <m:sup/>
                        <m:e>
                          <m:r>
                            <a:rPr lang="en-SG" sz="1600" i="1">
                              <a:latin typeface="Cambria Math" panose="02040503050406030204" pitchFamily="18" charset="0"/>
                            </a:rPr>
                            <m:t>𝑃</m:t>
                          </m:r>
                          <m:d>
                            <m:dPr>
                              <m:ctrlPr>
                                <a:rPr lang="en-SG" sz="1600" i="1">
                                  <a:latin typeface="Cambria Math" panose="02040503050406030204" pitchFamily="18" charset="0"/>
                                </a:rPr>
                              </m:ctrlPr>
                            </m:dPr>
                            <m:e>
                              <m:sSup>
                                <m:sSupPr>
                                  <m:ctrlPr>
                                    <a:rPr lang="en-SG" sz="1600" i="1">
                                      <a:latin typeface="Cambria Math" panose="02040503050406030204" pitchFamily="18" charset="0"/>
                                    </a:rPr>
                                  </m:ctrlPr>
                                </m:sSupPr>
                                <m:e>
                                  <m:r>
                                    <a:rPr lang="en-SG" sz="1600" i="1">
                                      <a:latin typeface="Cambria Math" panose="02040503050406030204" pitchFamily="18" charset="0"/>
                                    </a:rPr>
                                    <m:t>𝑠</m:t>
                                  </m:r>
                                </m:e>
                                <m:sup>
                                  <m:r>
                                    <a:rPr lang="en-SG" sz="1600" i="1">
                                      <a:latin typeface="Cambria Math" panose="02040503050406030204" pitchFamily="18" charset="0"/>
                                    </a:rPr>
                                    <m:t>′</m:t>
                                  </m:r>
                                </m:sup>
                              </m:sSup>
                            </m:e>
                            <m:e>
                              <m:r>
                                <a:rPr lang="en-SG" sz="1600" i="1">
                                  <a:latin typeface="Cambria Math" panose="02040503050406030204" pitchFamily="18" charset="0"/>
                                </a:rPr>
                                <m:t>𝑠</m:t>
                              </m:r>
                              <m:r>
                                <a:rPr lang="en-SG" sz="1600" i="1">
                                  <a:latin typeface="Cambria Math" panose="02040503050406030204" pitchFamily="18" charset="0"/>
                                </a:rPr>
                                <m:t>, </m:t>
                              </m:r>
                              <m:r>
                                <a:rPr lang="en-SG" sz="1600" i="1">
                                  <a:latin typeface="Cambria Math" panose="02040503050406030204" pitchFamily="18" charset="0"/>
                                </a:rPr>
                                <m:t>𝑎</m:t>
                              </m:r>
                            </m:e>
                          </m:d>
                          <m:r>
                            <a:rPr lang="en-US" sz="1600" b="0" i="1" smtClean="0">
                              <a:latin typeface="Cambria Math" panose="02040503050406030204" pitchFamily="18" charset="0"/>
                            </a:rPr>
                            <m:t>[</m:t>
                          </m:r>
                          <m:r>
                            <m:rPr>
                              <m:nor/>
                            </m:rPr>
                            <a:rPr lang="en-US" altLang="en-US" sz="1600" dirty="0"/>
                            <m:t>𝑟</m:t>
                          </m:r>
                          <m:r>
                            <m:rPr>
                              <m:nor/>
                            </m:rPr>
                            <a:rPr lang="en-US" altLang="en-US" sz="1600" dirty="0"/>
                            <m:t>(</m:t>
                          </m:r>
                          <m:r>
                            <m:rPr>
                              <m:nor/>
                            </m:rPr>
                            <a:rPr lang="en-US" altLang="en-US" sz="1600" dirty="0"/>
                            <m:t>𝑠</m:t>
                          </m:r>
                          <m:r>
                            <m:rPr>
                              <m:nor/>
                            </m:rPr>
                            <a:rPr lang="en-US" altLang="en-US" sz="1600" dirty="0"/>
                            <m:t>,</m:t>
                          </m:r>
                          <m:r>
                            <m:rPr>
                              <m:nor/>
                            </m:rPr>
                            <a:rPr lang="en-US" altLang="en-US" sz="1600" dirty="0"/>
                            <m:t>𝑎</m:t>
                          </m:r>
                          <m:r>
                            <m:rPr>
                              <m:nor/>
                            </m:rPr>
                            <a:rPr lang="en-US" altLang="en-US" sz="1600" dirty="0"/>
                            <m:t>,</m:t>
                          </m:r>
                          <m:r>
                            <m:rPr>
                              <m:nor/>
                            </m:rPr>
                            <a:rPr lang="en-US" altLang="en-US" sz="1600" dirty="0"/>
                            <m:t>𝑠</m:t>
                          </m:r>
                          <m:r>
                            <m:rPr>
                              <m:nor/>
                            </m:rPr>
                            <a:rPr lang="en-US" altLang="en-US" sz="1600" dirty="0"/>
                            <m:t>′)</m:t>
                          </m:r>
                          <m:r>
                            <a:rPr lang="en-US" altLang="en-US" sz="1600" i="1" dirty="0">
                              <a:latin typeface="Cambria Math" panose="02040503050406030204" pitchFamily="18" charset="0"/>
                            </a:rPr>
                            <m:t>+</m:t>
                          </m:r>
                          <m:r>
                            <a:rPr lang="en-SG" sz="1600" i="1">
                              <a:latin typeface="Cambria Math" panose="02040503050406030204" pitchFamily="18" charset="0"/>
                            </a:rPr>
                            <m:t>𝛾</m:t>
                          </m:r>
                          <m:r>
                            <a:rPr lang="en-SG" sz="1600" i="1">
                              <a:latin typeface="Cambria Math" panose="02040503050406030204" pitchFamily="18" charset="0"/>
                            </a:rPr>
                            <m:t>𝑉</m:t>
                          </m:r>
                          <m:d>
                            <m:dPr>
                              <m:ctrlPr>
                                <a:rPr lang="en-SG" sz="1600" i="1">
                                  <a:latin typeface="Cambria Math" panose="02040503050406030204" pitchFamily="18" charset="0"/>
                                </a:rPr>
                              </m:ctrlPr>
                            </m:dPr>
                            <m:e>
                              <m:sSup>
                                <m:sSupPr>
                                  <m:ctrlPr>
                                    <a:rPr lang="en-SG" sz="1600" i="1">
                                      <a:latin typeface="Cambria Math" panose="02040503050406030204" pitchFamily="18" charset="0"/>
                                    </a:rPr>
                                  </m:ctrlPr>
                                </m:sSupPr>
                                <m:e>
                                  <m:r>
                                    <a:rPr lang="en-SG" sz="1600" i="1">
                                      <a:latin typeface="Cambria Math" panose="02040503050406030204" pitchFamily="18" charset="0"/>
                                    </a:rPr>
                                    <m:t>𝑠</m:t>
                                  </m:r>
                                </m:e>
                                <m:sup>
                                  <m:r>
                                    <a:rPr lang="en-SG" sz="1600" i="1">
                                      <a:latin typeface="Cambria Math" panose="02040503050406030204" pitchFamily="18" charset="0"/>
                                    </a:rPr>
                                    <m:t>′</m:t>
                                  </m:r>
                                </m:sup>
                              </m:sSup>
                            </m:e>
                          </m:d>
                          <m:r>
                            <a:rPr lang="en-US" sz="1600" b="0" i="1" smtClean="0">
                              <a:latin typeface="Cambria Math" panose="02040503050406030204" pitchFamily="18" charset="0"/>
                            </a:rPr>
                            <m:t>]</m:t>
                          </m:r>
                        </m:e>
                      </m:nary>
                    </m:oMath>
                  </m:oMathPara>
                </a14:m>
                <a:endParaRPr lang="en-SG" sz="1600" dirty="0"/>
              </a:p>
            </p:txBody>
          </p:sp>
        </mc:Choice>
        <mc:Fallback xmlns="">
          <p:sp>
            <p:nvSpPr>
              <p:cNvPr id="18" name="TextBox 17">
                <a:extLst>
                  <a:ext uri="{FF2B5EF4-FFF2-40B4-BE49-F238E27FC236}">
                    <a16:creationId xmlns:a16="http://schemas.microsoft.com/office/drawing/2014/main" id="{0A3EE4AE-8262-426A-9B43-CD30FD0548D3}"/>
                  </a:ext>
                </a:extLst>
              </p:cNvPr>
              <p:cNvSpPr txBox="1">
                <a:spLocks noRot="1" noChangeAspect="1" noMove="1" noResize="1" noEditPoints="1" noAdjustHandles="1" noChangeArrowheads="1" noChangeShapeType="1" noTextEdit="1"/>
              </p:cNvSpPr>
              <p:nvPr/>
            </p:nvSpPr>
            <p:spPr>
              <a:xfrm>
                <a:off x="4500903" y="4270648"/>
                <a:ext cx="4189159" cy="605679"/>
              </a:xfrm>
              <a:prstGeom prst="rect">
                <a:avLst/>
              </a:prstGeom>
              <a:blipFill>
                <a:blip r:embed="rId8"/>
                <a:stretch>
                  <a:fillRect/>
                </a:stretch>
              </a:blipFill>
            </p:spPr>
            <p:txBody>
              <a:bodyPr/>
              <a:lstStyle/>
              <a:p>
                <a:r>
                  <a:rPr lang="en-SG">
                    <a:noFill/>
                  </a:rPr>
                  <a:t> </a:t>
                </a:r>
              </a:p>
            </p:txBody>
          </p:sp>
        </mc:Fallback>
      </mc:AlternateContent>
      <p:sp>
        <p:nvSpPr>
          <p:cNvPr id="16" name="TextBox 7"/>
          <p:cNvSpPr txBox="1">
            <a:spLocks noChangeArrowheads="1"/>
          </p:cNvSpPr>
          <p:nvPr/>
        </p:nvSpPr>
        <p:spPr bwMode="auto">
          <a:xfrm>
            <a:off x="2136490" y="3247924"/>
            <a:ext cx="76655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50" dirty="0"/>
              <a:t>𝑟(𝑠,𝑎,𝑠′)</a:t>
            </a:r>
            <a:endParaRPr lang="en-US" altLang="en-US" sz="1350" dirty="0">
              <a:solidFill>
                <a:srgbClr val="0000FF"/>
              </a:solidFill>
            </a:endParaRPr>
          </a:p>
        </p:txBody>
      </p:sp>
    </p:spTree>
    <p:extLst>
      <p:ext uri="{BB962C8B-B14F-4D97-AF65-F5344CB8AC3E}">
        <p14:creationId xmlns:p14="http://schemas.microsoft.com/office/powerpoint/2010/main" val="397734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37" y="237714"/>
            <a:ext cx="6172200" cy="536972"/>
          </a:xfrm>
        </p:spPr>
        <p:txBody>
          <a:bodyPr>
            <a:normAutofit fontScale="90000"/>
          </a:bodyPr>
          <a:lstStyle/>
          <a:p>
            <a:pPr>
              <a:defRPr/>
            </a:pPr>
            <a:r>
              <a:rPr lang="en-US" dirty="0"/>
              <a:t>The Bellman Equation</a:t>
            </a:r>
          </a:p>
        </p:txBody>
      </p:sp>
      <p:sp>
        <p:nvSpPr>
          <p:cNvPr id="9" name="Content Placeholder 8"/>
          <p:cNvSpPr>
            <a:spLocks noGrp="1"/>
          </p:cNvSpPr>
          <p:nvPr>
            <p:ph idx="1"/>
          </p:nvPr>
        </p:nvSpPr>
        <p:spPr>
          <a:xfrm>
            <a:off x="403737" y="1126409"/>
            <a:ext cx="4767460" cy="3623072"/>
          </a:xfrm>
        </p:spPr>
        <p:txBody>
          <a:bodyPr>
            <a:normAutofit fontScale="92500" lnSpcReduction="20000"/>
          </a:bodyPr>
          <a:lstStyle/>
          <a:p>
            <a:pPr>
              <a:defRPr/>
            </a:pPr>
            <a:r>
              <a:rPr lang="en-US" sz="1900" dirty="0"/>
              <a:t>Recursive relationship between the accumulated</a:t>
            </a:r>
            <a:r>
              <a:rPr lang="zh-CN" altLang="en-US" sz="1900" dirty="0"/>
              <a:t> </a:t>
            </a:r>
            <a:r>
              <a:rPr lang="en-US" altLang="zh-CN" sz="1900" dirty="0"/>
              <a:t>rewards</a:t>
            </a:r>
            <a:r>
              <a:rPr lang="zh-CN" altLang="en-US" sz="1900" dirty="0"/>
              <a:t> </a:t>
            </a:r>
            <a:r>
              <a:rPr lang="en-US" sz="1900" dirty="0"/>
              <a:t>of successive states:</a:t>
            </a:r>
          </a:p>
          <a:p>
            <a:pPr>
              <a:defRPr/>
            </a:pPr>
            <a:endParaRPr lang="en-US" sz="2100" dirty="0"/>
          </a:p>
          <a:p>
            <a:pPr>
              <a:defRPr/>
            </a:pPr>
            <a:endParaRPr lang="en-US" sz="2100" dirty="0"/>
          </a:p>
          <a:p>
            <a:pPr>
              <a:defRPr/>
            </a:pPr>
            <a:r>
              <a:rPr lang="en-US" sz="1900" dirty="0"/>
              <a:t>For </a:t>
            </a:r>
            <a:r>
              <a:rPr lang="en-US" sz="1900" i="1" dirty="0"/>
              <a:t>N</a:t>
            </a:r>
            <a:r>
              <a:rPr lang="en-US" sz="1900" dirty="0"/>
              <a:t> states, we get </a:t>
            </a:r>
            <a:r>
              <a:rPr lang="en-US" sz="1900" i="1" dirty="0"/>
              <a:t>N</a:t>
            </a:r>
            <a:r>
              <a:rPr lang="en-US" sz="1900" dirty="0"/>
              <a:t> equations in </a:t>
            </a:r>
            <a:r>
              <a:rPr lang="en-US" sz="1900" i="1" dirty="0"/>
              <a:t>N</a:t>
            </a:r>
            <a:r>
              <a:rPr lang="en-US" sz="1900" dirty="0"/>
              <a:t> unknowns</a:t>
            </a:r>
          </a:p>
          <a:p>
            <a:pPr lvl="1">
              <a:buFont typeface="Arial" panose="020B0604020202020204" pitchFamily="34" charset="0"/>
              <a:buChar char="•"/>
              <a:defRPr/>
            </a:pPr>
            <a:r>
              <a:rPr lang="en-US" sz="1700" dirty="0"/>
              <a:t>Solving them solves the MDP</a:t>
            </a:r>
          </a:p>
          <a:p>
            <a:pPr lvl="1">
              <a:buFont typeface="Arial" panose="020B0604020202020204" pitchFamily="34" charset="0"/>
              <a:buChar char="•"/>
              <a:defRPr/>
            </a:pPr>
            <a:r>
              <a:rPr lang="en-US" sz="1700" dirty="0"/>
              <a:t>We could try to solve them through </a:t>
            </a:r>
            <a:r>
              <a:rPr lang="en-US" sz="1700" dirty="0" err="1"/>
              <a:t>expectimax</a:t>
            </a:r>
            <a:r>
              <a:rPr lang="en-US" sz="1700" dirty="0"/>
              <a:t> search, but that would run into trouble with infinite sequences</a:t>
            </a:r>
          </a:p>
          <a:p>
            <a:pPr lvl="1">
              <a:buFont typeface="Arial" panose="020B0604020202020204" pitchFamily="34" charset="0"/>
              <a:buChar char="•"/>
              <a:defRPr/>
            </a:pPr>
            <a:r>
              <a:rPr lang="en-US" sz="1700" dirty="0"/>
              <a:t>Instead, we solve them algebraically</a:t>
            </a:r>
          </a:p>
          <a:p>
            <a:pPr lvl="1">
              <a:buFont typeface="Arial" panose="020B0604020202020204" pitchFamily="34" charset="0"/>
              <a:buChar char="•"/>
              <a:defRPr/>
            </a:pPr>
            <a:r>
              <a:rPr lang="en-US" sz="1700" dirty="0"/>
              <a:t>Two methods: </a:t>
            </a:r>
            <a:r>
              <a:rPr lang="en-US" sz="1700" b="1" dirty="0"/>
              <a:t>value iteration </a:t>
            </a:r>
            <a:r>
              <a:rPr lang="en-US" sz="1700" dirty="0"/>
              <a:t>and </a:t>
            </a:r>
            <a:r>
              <a:rPr lang="en-US" sz="1700" b="1" dirty="0"/>
              <a:t>policy iteration</a:t>
            </a:r>
          </a:p>
          <a:p>
            <a:pPr>
              <a:defRPr/>
            </a:pPr>
            <a:endParaRPr lang="en-US" sz="2100" dirty="0"/>
          </a:p>
        </p:txBody>
      </p:sp>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1309" y="1267465"/>
            <a:ext cx="2906316" cy="242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2229" name="TextBox 6"/>
              <p:cNvSpPr txBox="1">
                <a:spLocks noChangeArrowheads="1"/>
              </p:cNvSpPr>
              <p:nvPr/>
            </p:nvSpPr>
            <p:spPr bwMode="auto">
              <a:xfrm>
                <a:off x="5312649" y="3635618"/>
                <a:ext cx="2300630" cy="71558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50" dirty="0"/>
                  <a:t>End up here with </a:t>
                </a:r>
                <a14:m>
                  <m:oMath xmlns:m="http://schemas.openxmlformats.org/officeDocument/2006/math">
                    <m:r>
                      <a:rPr lang="en-US" altLang="en-US" sz="1350" i="1" dirty="0" smtClean="0">
                        <a:solidFill>
                          <a:srgbClr val="0000FF"/>
                        </a:solidFill>
                        <a:latin typeface="Cambria Math" panose="02040503050406030204" pitchFamily="18" charset="0"/>
                      </a:rPr>
                      <m:t>𝑃</m:t>
                    </m:r>
                    <m:r>
                      <a:rPr lang="en-US" altLang="en-US" sz="1350" i="1" dirty="0" smtClean="0">
                        <a:solidFill>
                          <a:srgbClr val="0000FF"/>
                        </a:solidFill>
                        <a:latin typeface="Cambria Math" panose="02040503050406030204" pitchFamily="18" charset="0"/>
                      </a:rPr>
                      <m:t>(</m:t>
                    </m:r>
                    <m:r>
                      <a:rPr lang="en-US" altLang="en-US" sz="1350" i="1" dirty="0" smtClean="0">
                        <a:solidFill>
                          <a:srgbClr val="0000FF"/>
                        </a:solidFill>
                        <a:latin typeface="Cambria Math" panose="02040503050406030204" pitchFamily="18" charset="0"/>
                      </a:rPr>
                      <m:t>𝑠</m:t>
                    </m:r>
                    <m:r>
                      <a:rPr lang="en-US" altLang="en-US" sz="1350" i="1" dirty="0" smtClean="0">
                        <a:solidFill>
                          <a:srgbClr val="0000FF"/>
                        </a:solidFill>
                        <a:latin typeface="Cambria Math" panose="02040503050406030204" pitchFamily="18" charset="0"/>
                      </a:rPr>
                      <m:t>’ | </m:t>
                    </m:r>
                    <m:r>
                      <a:rPr lang="en-US" altLang="en-US" sz="1350" i="1" dirty="0" smtClean="0">
                        <a:solidFill>
                          <a:srgbClr val="0000FF"/>
                        </a:solidFill>
                        <a:latin typeface="Cambria Math" panose="02040503050406030204" pitchFamily="18" charset="0"/>
                      </a:rPr>
                      <m:t>𝑠</m:t>
                    </m:r>
                    <m:r>
                      <a:rPr lang="en-US" altLang="en-US" sz="1350" i="1" dirty="0" smtClean="0">
                        <a:solidFill>
                          <a:srgbClr val="0000FF"/>
                        </a:solidFill>
                        <a:latin typeface="Cambria Math" panose="02040503050406030204" pitchFamily="18" charset="0"/>
                      </a:rPr>
                      <m:t>, </m:t>
                    </m:r>
                    <m:r>
                      <a:rPr lang="en-US" altLang="en-US" sz="1350" i="1" dirty="0" smtClean="0">
                        <a:solidFill>
                          <a:srgbClr val="0000FF"/>
                        </a:solidFill>
                        <a:latin typeface="Cambria Math" panose="02040503050406030204" pitchFamily="18" charset="0"/>
                      </a:rPr>
                      <m:t>𝑎</m:t>
                    </m:r>
                    <m:r>
                      <a:rPr lang="en-US" altLang="en-US" sz="1350" i="1" dirty="0" smtClean="0">
                        <a:solidFill>
                          <a:srgbClr val="0000FF"/>
                        </a:solidFill>
                        <a:latin typeface="Cambria Math" panose="02040503050406030204" pitchFamily="18" charset="0"/>
                      </a:rPr>
                      <m:t>)</m:t>
                    </m:r>
                  </m:oMath>
                </a14:m>
                <a:endParaRPr lang="en-US" altLang="en-US" sz="1350" dirty="0">
                  <a:solidFill>
                    <a:srgbClr val="0000FF"/>
                  </a:solidFill>
                </a:endParaRPr>
              </a:p>
              <a:p>
                <a:pPr algn="ctr" eaLnBrk="1" hangingPunct="1"/>
                <a:r>
                  <a:rPr lang="en-US" altLang="en-US" sz="1350" dirty="0"/>
                  <a:t>Get value </a:t>
                </a:r>
                <a14:m>
                  <m:oMath xmlns:m="http://schemas.openxmlformats.org/officeDocument/2006/math">
                    <m:r>
                      <m:rPr>
                        <m:sty m:val="p"/>
                      </m:rPr>
                      <a:rPr lang="en-SG" altLang="en-US" sz="1350" b="0" i="0" dirty="0" smtClean="0">
                        <a:solidFill>
                          <a:srgbClr val="0000FF"/>
                        </a:solidFill>
                        <a:latin typeface="Cambria Math" panose="02040503050406030204" pitchFamily="18" charset="0"/>
                      </a:rPr>
                      <m:t>V</m:t>
                    </m:r>
                    <m:r>
                      <a:rPr lang="en-US" altLang="en-US" sz="1350" i="1" dirty="0" smtClean="0">
                        <a:solidFill>
                          <a:srgbClr val="0000FF"/>
                        </a:solidFill>
                        <a:latin typeface="Cambria Math" panose="02040503050406030204" pitchFamily="18" charset="0"/>
                      </a:rPr>
                      <m:t>(</m:t>
                    </m:r>
                    <m:r>
                      <a:rPr lang="en-US" altLang="en-US" sz="1350" i="1" dirty="0" smtClean="0">
                        <a:solidFill>
                          <a:srgbClr val="0000FF"/>
                        </a:solidFill>
                        <a:latin typeface="Cambria Math" panose="02040503050406030204" pitchFamily="18" charset="0"/>
                      </a:rPr>
                      <m:t>𝑠</m:t>
                    </m:r>
                    <m:r>
                      <a:rPr lang="en-US" altLang="en-US" sz="1350" i="1" dirty="0" smtClean="0">
                        <a:solidFill>
                          <a:srgbClr val="0000FF"/>
                        </a:solidFill>
                        <a:latin typeface="Cambria Math" panose="02040503050406030204" pitchFamily="18" charset="0"/>
                      </a:rPr>
                      <m:t>’)</m:t>
                    </m:r>
                  </m:oMath>
                </a14:m>
                <a:endParaRPr lang="en-US" altLang="en-US" sz="1350" dirty="0">
                  <a:solidFill>
                    <a:srgbClr val="0000FF"/>
                  </a:solidFill>
                </a:endParaRPr>
              </a:p>
              <a:p>
                <a:pPr algn="ctr" eaLnBrk="1" hangingPunct="1"/>
                <a:r>
                  <a:rPr lang="en-US" altLang="en-US" sz="1350" dirty="0"/>
                  <a:t>(discounted by </a:t>
                </a:r>
                <a:r>
                  <a:rPr lang="en-US" altLang="en-US" sz="1350" dirty="0">
                    <a:sym typeface="Symbol" panose="05050102010706020507" pitchFamily="18" charset="2"/>
                  </a:rPr>
                  <a:t>)</a:t>
                </a:r>
                <a:endParaRPr lang="en-US" altLang="en-US" sz="1350" dirty="0"/>
              </a:p>
            </p:txBody>
          </p:sp>
        </mc:Choice>
        <mc:Fallback xmlns="">
          <p:sp>
            <p:nvSpPr>
              <p:cNvPr id="52229" name="TextBox 6"/>
              <p:cNvSpPr txBox="1">
                <a:spLocks noRot="1" noChangeAspect="1" noMove="1" noResize="1" noEditPoints="1" noAdjustHandles="1" noChangeArrowheads="1" noChangeShapeType="1" noTextEdit="1"/>
              </p:cNvSpPr>
              <p:nvPr/>
            </p:nvSpPr>
            <p:spPr bwMode="auto">
              <a:xfrm>
                <a:off x="5312649" y="3635618"/>
                <a:ext cx="2300630" cy="715581"/>
              </a:xfrm>
              <a:prstGeom prst="rect">
                <a:avLst/>
              </a:prstGeom>
              <a:blipFill>
                <a:blip r:embed="rId4"/>
                <a:stretch>
                  <a:fillRect t="-847" b="-76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p:sp>
        <p:nvSpPr>
          <p:cNvPr id="52230" name="TextBox 7"/>
          <p:cNvSpPr txBox="1">
            <a:spLocks noChangeArrowheads="1"/>
          </p:cNvSpPr>
          <p:nvPr/>
        </p:nvSpPr>
        <p:spPr bwMode="auto">
          <a:xfrm>
            <a:off x="6683940" y="2829425"/>
            <a:ext cx="201689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50" dirty="0"/>
              <a:t>Receive reward 𝑟(𝑠,𝑎,𝑠′)</a:t>
            </a:r>
            <a:endParaRPr lang="en-US" altLang="en-US" sz="1350" dirty="0">
              <a:solidFill>
                <a:srgbClr val="0000FF"/>
              </a:solidFill>
            </a:endParaRPr>
          </a:p>
        </p:txBody>
      </p:sp>
      <mc:AlternateContent xmlns:mc="http://schemas.openxmlformats.org/markup-compatibility/2006" xmlns:a14="http://schemas.microsoft.com/office/drawing/2010/main">
        <mc:Choice Requires="a14">
          <p:sp>
            <p:nvSpPr>
              <p:cNvPr id="52231" name="TextBox 9"/>
              <p:cNvSpPr txBox="1">
                <a:spLocks noChangeArrowheads="1"/>
              </p:cNvSpPr>
              <p:nvPr/>
            </p:nvSpPr>
            <p:spPr bwMode="auto">
              <a:xfrm>
                <a:off x="7024833" y="2336646"/>
                <a:ext cx="2040943" cy="300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50" dirty="0"/>
                  <a:t>Choose optimal action </a:t>
                </a:r>
                <a14:m>
                  <m:oMath xmlns:m="http://schemas.openxmlformats.org/officeDocument/2006/math">
                    <m:r>
                      <a:rPr lang="en-US" altLang="en-US" sz="1350" i="1" dirty="0" smtClean="0">
                        <a:solidFill>
                          <a:srgbClr val="0000FF"/>
                        </a:solidFill>
                        <a:latin typeface="Cambria Math" panose="02040503050406030204" pitchFamily="18" charset="0"/>
                      </a:rPr>
                      <m:t>𝑎</m:t>
                    </m:r>
                  </m:oMath>
                </a14:m>
                <a:endParaRPr lang="en-US" altLang="en-US" sz="1350" dirty="0">
                  <a:solidFill>
                    <a:srgbClr val="0000FF"/>
                  </a:solidFill>
                </a:endParaRPr>
              </a:p>
            </p:txBody>
          </p:sp>
        </mc:Choice>
        <mc:Fallback xmlns="">
          <p:sp>
            <p:nvSpPr>
              <p:cNvPr id="52231" name="TextBox 9"/>
              <p:cNvSpPr txBox="1">
                <a:spLocks noRot="1" noChangeAspect="1" noMove="1" noResize="1" noEditPoints="1" noAdjustHandles="1" noChangeArrowheads="1" noChangeShapeType="1" noTextEdit="1"/>
              </p:cNvSpPr>
              <p:nvPr/>
            </p:nvSpPr>
            <p:spPr bwMode="auto">
              <a:xfrm>
                <a:off x="7024833" y="2336646"/>
                <a:ext cx="2040943" cy="300082"/>
              </a:xfrm>
              <a:prstGeom prst="rect">
                <a:avLst/>
              </a:prstGeom>
              <a:blipFill>
                <a:blip r:embed="rId5"/>
                <a:stretch>
                  <a:fillRect l="-299" t="-2000" b="-18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3EE4AE-8262-426A-9B43-CD30FD0548D3}"/>
                  </a:ext>
                </a:extLst>
              </p:cNvPr>
              <p:cNvSpPr txBox="1"/>
              <p:nvPr/>
            </p:nvSpPr>
            <p:spPr>
              <a:xfrm>
                <a:off x="450079" y="1766361"/>
                <a:ext cx="4189159" cy="605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SG" sz="1600" b="0" i="0" smtClean="0">
                          <a:latin typeface="Cambria Math" panose="02040503050406030204" pitchFamily="18" charset="0"/>
                        </a:rPr>
                        <m:t>V</m:t>
                      </m:r>
                      <m:d>
                        <m:dPr>
                          <m:ctrlPr>
                            <a:rPr lang="en-SG" sz="1600" b="0" i="1" smtClean="0">
                              <a:latin typeface="Cambria Math" panose="02040503050406030204" pitchFamily="18" charset="0"/>
                            </a:rPr>
                          </m:ctrlPr>
                        </m:dPr>
                        <m:e>
                          <m:r>
                            <a:rPr lang="en-SG" sz="1600" b="0" i="1" smtClean="0">
                              <a:latin typeface="Cambria Math" panose="02040503050406030204" pitchFamily="18" charset="0"/>
                            </a:rPr>
                            <m:t>𝑠</m:t>
                          </m:r>
                        </m:e>
                      </m:d>
                      <m:r>
                        <a:rPr lang="en-SG" sz="1600" b="0" i="1" smtClean="0">
                          <a:latin typeface="Cambria Math" panose="02040503050406030204" pitchFamily="18" charset="0"/>
                        </a:rPr>
                        <m:t>=</m:t>
                      </m:r>
                      <m:sSub>
                        <m:sSubPr>
                          <m:ctrlPr>
                            <a:rPr lang="en-SG" sz="1600" b="0" i="1" smtClean="0">
                              <a:latin typeface="Cambria Math" panose="02040503050406030204" pitchFamily="18" charset="0"/>
                            </a:rPr>
                          </m:ctrlPr>
                        </m:sSubPr>
                        <m:e>
                          <m:r>
                            <m:rPr>
                              <m:sty m:val="p"/>
                            </m:rPr>
                            <a:rPr lang="en-SG" sz="1600" b="0" i="0" smtClean="0">
                              <a:latin typeface="Cambria Math" panose="02040503050406030204" pitchFamily="18" charset="0"/>
                            </a:rPr>
                            <m:t>max</m:t>
                          </m:r>
                        </m:e>
                        <m:sub>
                          <m:r>
                            <a:rPr lang="en-SG" sz="1600" b="0" i="1" smtClean="0">
                              <a:latin typeface="Cambria Math" panose="02040503050406030204" pitchFamily="18" charset="0"/>
                            </a:rPr>
                            <m:t>𝑎</m:t>
                          </m:r>
                          <m:r>
                            <a:rPr lang="en-SG" sz="1600" b="0" i="1" smtClean="0">
                              <a:latin typeface="Cambria Math" panose="02040503050406030204" pitchFamily="18" charset="0"/>
                            </a:rPr>
                            <m:t>∈</m:t>
                          </m:r>
                          <m:r>
                            <a:rPr lang="en-SG" sz="1600" b="0" i="1" smtClean="0">
                              <a:latin typeface="Cambria Math" panose="02040503050406030204" pitchFamily="18" charset="0"/>
                            </a:rPr>
                            <m:t>𝐴</m:t>
                          </m:r>
                        </m:sub>
                      </m:sSub>
                      <m:nary>
                        <m:naryPr>
                          <m:chr m:val="∑"/>
                          <m:supHide m:val="on"/>
                          <m:ctrlPr>
                            <a:rPr lang="en-SG" sz="1600" i="1">
                              <a:latin typeface="Cambria Math" panose="02040503050406030204" pitchFamily="18" charset="0"/>
                            </a:rPr>
                          </m:ctrlPr>
                        </m:naryPr>
                        <m:sub>
                          <m:sSup>
                            <m:sSupPr>
                              <m:ctrlPr>
                                <a:rPr lang="en-SG" sz="1600" i="1">
                                  <a:latin typeface="Cambria Math" panose="02040503050406030204" pitchFamily="18" charset="0"/>
                                </a:rPr>
                              </m:ctrlPr>
                            </m:sSupPr>
                            <m:e>
                              <m:r>
                                <a:rPr lang="en-SG" sz="1600" i="1">
                                  <a:latin typeface="Cambria Math" panose="02040503050406030204" pitchFamily="18" charset="0"/>
                                </a:rPr>
                                <m:t>𝑠</m:t>
                              </m:r>
                            </m:e>
                            <m:sup>
                              <m:r>
                                <a:rPr lang="en-SG" sz="1600" i="1">
                                  <a:latin typeface="Cambria Math" panose="02040503050406030204" pitchFamily="18" charset="0"/>
                                </a:rPr>
                                <m:t>′</m:t>
                              </m:r>
                            </m:sup>
                          </m:sSup>
                        </m:sub>
                        <m:sup/>
                        <m:e>
                          <m:r>
                            <a:rPr lang="en-SG" sz="1600" i="1">
                              <a:latin typeface="Cambria Math" panose="02040503050406030204" pitchFamily="18" charset="0"/>
                            </a:rPr>
                            <m:t>𝑃</m:t>
                          </m:r>
                          <m:d>
                            <m:dPr>
                              <m:ctrlPr>
                                <a:rPr lang="en-SG" sz="1600" i="1">
                                  <a:latin typeface="Cambria Math" panose="02040503050406030204" pitchFamily="18" charset="0"/>
                                </a:rPr>
                              </m:ctrlPr>
                            </m:dPr>
                            <m:e>
                              <m:sSup>
                                <m:sSupPr>
                                  <m:ctrlPr>
                                    <a:rPr lang="en-SG" sz="1600" i="1">
                                      <a:latin typeface="Cambria Math" panose="02040503050406030204" pitchFamily="18" charset="0"/>
                                    </a:rPr>
                                  </m:ctrlPr>
                                </m:sSupPr>
                                <m:e>
                                  <m:r>
                                    <a:rPr lang="en-SG" sz="1600" i="1">
                                      <a:latin typeface="Cambria Math" panose="02040503050406030204" pitchFamily="18" charset="0"/>
                                    </a:rPr>
                                    <m:t>𝑠</m:t>
                                  </m:r>
                                </m:e>
                                <m:sup>
                                  <m:r>
                                    <a:rPr lang="en-SG" sz="1600" i="1">
                                      <a:latin typeface="Cambria Math" panose="02040503050406030204" pitchFamily="18" charset="0"/>
                                    </a:rPr>
                                    <m:t>′</m:t>
                                  </m:r>
                                </m:sup>
                              </m:sSup>
                            </m:e>
                            <m:e>
                              <m:r>
                                <a:rPr lang="en-SG" sz="1600" i="1">
                                  <a:latin typeface="Cambria Math" panose="02040503050406030204" pitchFamily="18" charset="0"/>
                                </a:rPr>
                                <m:t>𝑠</m:t>
                              </m:r>
                              <m:r>
                                <a:rPr lang="en-SG" sz="1600" i="1">
                                  <a:latin typeface="Cambria Math" panose="02040503050406030204" pitchFamily="18" charset="0"/>
                                </a:rPr>
                                <m:t>, </m:t>
                              </m:r>
                              <m:r>
                                <a:rPr lang="en-SG" sz="1600" i="1">
                                  <a:latin typeface="Cambria Math" panose="02040503050406030204" pitchFamily="18" charset="0"/>
                                </a:rPr>
                                <m:t>𝑎</m:t>
                              </m:r>
                            </m:e>
                          </m:d>
                          <m:r>
                            <a:rPr lang="en-US" sz="1600" b="0" i="1" smtClean="0">
                              <a:latin typeface="Cambria Math" panose="02040503050406030204" pitchFamily="18" charset="0"/>
                            </a:rPr>
                            <m:t>[</m:t>
                          </m:r>
                          <m:r>
                            <m:rPr>
                              <m:nor/>
                            </m:rPr>
                            <a:rPr lang="en-US" altLang="en-US" sz="1600" dirty="0"/>
                            <m:t>𝑟</m:t>
                          </m:r>
                          <m:r>
                            <m:rPr>
                              <m:nor/>
                            </m:rPr>
                            <a:rPr lang="en-US" altLang="en-US" sz="1600" dirty="0"/>
                            <m:t>(</m:t>
                          </m:r>
                          <m:r>
                            <m:rPr>
                              <m:nor/>
                            </m:rPr>
                            <a:rPr lang="en-US" altLang="en-US" sz="1600" dirty="0"/>
                            <m:t>𝑠</m:t>
                          </m:r>
                          <m:r>
                            <m:rPr>
                              <m:nor/>
                            </m:rPr>
                            <a:rPr lang="en-US" altLang="en-US" sz="1600" dirty="0"/>
                            <m:t>,</m:t>
                          </m:r>
                          <m:r>
                            <m:rPr>
                              <m:nor/>
                            </m:rPr>
                            <a:rPr lang="en-US" altLang="en-US" sz="1600" dirty="0"/>
                            <m:t>𝑎</m:t>
                          </m:r>
                          <m:r>
                            <m:rPr>
                              <m:nor/>
                            </m:rPr>
                            <a:rPr lang="en-US" altLang="en-US" sz="1600" dirty="0"/>
                            <m:t>,</m:t>
                          </m:r>
                          <m:r>
                            <m:rPr>
                              <m:nor/>
                            </m:rPr>
                            <a:rPr lang="en-US" altLang="en-US" sz="1600" dirty="0"/>
                            <m:t>𝑠</m:t>
                          </m:r>
                          <m:r>
                            <m:rPr>
                              <m:nor/>
                            </m:rPr>
                            <a:rPr lang="en-US" altLang="en-US" sz="1600" dirty="0"/>
                            <m:t>′)</m:t>
                          </m:r>
                          <m:r>
                            <a:rPr lang="en-US" altLang="en-US" sz="1600" i="1" dirty="0">
                              <a:latin typeface="Cambria Math" panose="02040503050406030204" pitchFamily="18" charset="0"/>
                            </a:rPr>
                            <m:t>+</m:t>
                          </m:r>
                          <m:r>
                            <a:rPr lang="en-SG" sz="1600" i="1">
                              <a:latin typeface="Cambria Math" panose="02040503050406030204" pitchFamily="18" charset="0"/>
                            </a:rPr>
                            <m:t>𝛾</m:t>
                          </m:r>
                          <m:r>
                            <a:rPr lang="en-SG" sz="1600" i="1">
                              <a:latin typeface="Cambria Math" panose="02040503050406030204" pitchFamily="18" charset="0"/>
                            </a:rPr>
                            <m:t>𝑉</m:t>
                          </m:r>
                          <m:d>
                            <m:dPr>
                              <m:ctrlPr>
                                <a:rPr lang="en-SG" sz="1600" i="1">
                                  <a:latin typeface="Cambria Math" panose="02040503050406030204" pitchFamily="18" charset="0"/>
                                </a:rPr>
                              </m:ctrlPr>
                            </m:dPr>
                            <m:e>
                              <m:sSup>
                                <m:sSupPr>
                                  <m:ctrlPr>
                                    <a:rPr lang="en-SG" sz="1600" i="1">
                                      <a:latin typeface="Cambria Math" panose="02040503050406030204" pitchFamily="18" charset="0"/>
                                    </a:rPr>
                                  </m:ctrlPr>
                                </m:sSupPr>
                                <m:e>
                                  <m:r>
                                    <a:rPr lang="en-SG" sz="1600" i="1">
                                      <a:latin typeface="Cambria Math" panose="02040503050406030204" pitchFamily="18" charset="0"/>
                                    </a:rPr>
                                    <m:t>𝑠</m:t>
                                  </m:r>
                                </m:e>
                                <m:sup>
                                  <m:r>
                                    <a:rPr lang="en-SG" sz="1600" i="1">
                                      <a:latin typeface="Cambria Math" panose="02040503050406030204" pitchFamily="18" charset="0"/>
                                    </a:rPr>
                                    <m:t>′</m:t>
                                  </m:r>
                                </m:sup>
                              </m:sSup>
                            </m:e>
                          </m:d>
                          <m:r>
                            <a:rPr lang="en-US" sz="1600" b="0" i="1" smtClean="0">
                              <a:latin typeface="Cambria Math" panose="02040503050406030204" pitchFamily="18" charset="0"/>
                            </a:rPr>
                            <m:t>]</m:t>
                          </m:r>
                        </m:e>
                      </m:nary>
                    </m:oMath>
                  </m:oMathPara>
                </a14:m>
                <a:endParaRPr lang="en-SG" sz="1600" dirty="0"/>
              </a:p>
            </p:txBody>
          </p:sp>
        </mc:Choice>
        <mc:Fallback xmlns="">
          <p:sp>
            <p:nvSpPr>
              <p:cNvPr id="11" name="TextBox 10">
                <a:extLst>
                  <a:ext uri="{FF2B5EF4-FFF2-40B4-BE49-F238E27FC236}">
                    <a16:creationId xmlns:a16="http://schemas.microsoft.com/office/drawing/2014/main" id="{0A3EE4AE-8262-426A-9B43-CD30FD0548D3}"/>
                  </a:ext>
                </a:extLst>
              </p:cNvPr>
              <p:cNvSpPr txBox="1">
                <a:spLocks noRot="1" noChangeAspect="1" noMove="1" noResize="1" noEditPoints="1" noAdjustHandles="1" noChangeArrowheads="1" noChangeShapeType="1" noTextEdit="1"/>
              </p:cNvSpPr>
              <p:nvPr/>
            </p:nvSpPr>
            <p:spPr>
              <a:xfrm>
                <a:off x="450079" y="1766361"/>
                <a:ext cx="4189159" cy="605679"/>
              </a:xfrm>
              <a:prstGeom prst="rect">
                <a:avLst/>
              </a:prstGeom>
              <a:blipFill>
                <a:blip r:embed="rId6"/>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25988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08" y="165919"/>
            <a:ext cx="6172200" cy="854869"/>
          </a:xfrm>
        </p:spPr>
        <p:txBody>
          <a:bodyPr>
            <a:normAutofit/>
          </a:bodyPr>
          <a:lstStyle/>
          <a:p>
            <a:pPr>
              <a:defRPr/>
            </a:pPr>
            <a:r>
              <a:rPr lang="en-US" sz="3200" dirty="0"/>
              <a:t>Method 1: Value Iteration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7369" y="1102444"/>
                <a:ext cx="8312560" cy="3394472"/>
              </a:xfrm>
            </p:spPr>
            <p:txBody>
              <a:bodyPr>
                <a:normAutofit lnSpcReduction="10000"/>
              </a:bodyPr>
              <a:lstStyle/>
              <a:p>
                <a:pPr>
                  <a:defRPr/>
                </a:pPr>
                <a:r>
                  <a:rPr lang="en-US" sz="2100" dirty="0"/>
                  <a:t>Start out with every </a:t>
                </a:r>
                <a14:m>
                  <m:oMath xmlns:m="http://schemas.openxmlformats.org/officeDocument/2006/math">
                    <m:r>
                      <a:rPr lang="en-US" altLang="zh-CN" sz="2100" b="0" i="1" dirty="0" smtClean="0">
                        <a:latin typeface="Cambria Math" panose="02040503050406030204" pitchFamily="18" charset="0"/>
                      </a:rPr>
                      <m:t>𝑉</m:t>
                    </m:r>
                    <m:r>
                      <a:rPr lang="en-US" sz="2100" i="1" dirty="0" smtClean="0">
                        <a:latin typeface="Cambria Math" panose="02040503050406030204" pitchFamily="18" charset="0"/>
                      </a:rPr>
                      <m:t>(</m:t>
                    </m:r>
                    <m:r>
                      <a:rPr lang="en-US" sz="2100" i="1" dirty="0" smtClean="0">
                        <a:latin typeface="Cambria Math" panose="02040503050406030204" pitchFamily="18" charset="0"/>
                      </a:rPr>
                      <m:t>𝑠</m:t>
                    </m:r>
                    <m:r>
                      <a:rPr lang="en-US" sz="2100" i="1" dirty="0" smtClean="0">
                        <a:latin typeface="Cambria Math" panose="02040503050406030204" pitchFamily="18" charset="0"/>
                      </a:rPr>
                      <m:t>) = 0</m:t>
                    </m:r>
                  </m:oMath>
                </a14:m>
                <a:endParaRPr lang="en-US" sz="2100" dirty="0"/>
              </a:p>
              <a:p>
                <a:pPr>
                  <a:defRPr/>
                </a:pPr>
                <a:r>
                  <a:rPr lang="en-US" sz="2100" dirty="0"/>
                  <a:t>Iterate until convergence</a:t>
                </a:r>
              </a:p>
              <a:p>
                <a:pPr lvl="1">
                  <a:buFont typeface="Arial" panose="020B0604020202020204" pitchFamily="34" charset="0"/>
                  <a:buChar char="•"/>
                  <a:defRPr/>
                </a:pPr>
                <a:r>
                  <a:rPr lang="en-US" sz="1800" dirty="0"/>
                  <a:t>During the </a:t>
                </a:r>
                <a:r>
                  <a:rPr lang="en-US" sz="1800" i="1" dirty="0"/>
                  <a:t>i</a:t>
                </a:r>
                <a:r>
                  <a:rPr lang="en-US" sz="1800" dirty="0"/>
                  <a:t>th iteration, update the </a:t>
                </a:r>
                <a:r>
                  <a:rPr lang="en-US" altLang="zh-CN" sz="1800" dirty="0"/>
                  <a:t>value</a:t>
                </a:r>
                <a:r>
                  <a:rPr lang="en-US" sz="1800" dirty="0"/>
                  <a:t> of each state according to this rule:</a:t>
                </a:r>
              </a:p>
              <a:p>
                <a:pPr>
                  <a:defRPr/>
                </a:pPr>
                <a:endParaRPr lang="en-US" sz="2100" dirty="0"/>
              </a:p>
              <a:p>
                <a:pPr>
                  <a:defRPr/>
                </a:pPr>
                <a:endParaRPr lang="en-US" sz="2100" dirty="0"/>
              </a:p>
              <a:p>
                <a:pPr lvl="1">
                  <a:buFont typeface="Wingdings" panose="05000000000000000000" pitchFamily="2" charset="2"/>
                  <a:buNone/>
                  <a:defRPr/>
                </a:pPr>
                <a:endParaRPr lang="en-US" sz="1800" dirty="0"/>
              </a:p>
              <a:p>
                <a:pPr>
                  <a:defRPr/>
                </a:pPr>
                <a:r>
                  <a:rPr lang="en-US" sz="2100" dirty="0"/>
                  <a:t>In the limit of infinitely many iterations, guaranteed to find the correct values</a:t>
                </a:r>
              </a:p>
              <a:p>
                <a:pPr lvl="1">
                  <a:buFont typeface="Arial" panose="020B0604020202020204" pitchFamily="34" charset="0"/>
                  <a:buChar char="•"/>
                  <a:defRPr/>
                </a:pPr>
                <a:r>
                  <a:rPr lang="en-US" sz="1800" dirty="0"/>
                  <a:t>In practice, don’t need an infinite number of iterations…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7369" y="1102444"/>
                <a:ext cx="8312560" cy="3394472"/>
              </a:xfrm>
              <a:blipFill>
                <a:blip r:embed="rId4"/>
                <a:stretch>
                  <a:fillRect l="-611" t="-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ECCB9F-3F29-4828-8D4B-E93F7BE77FE4}"/>
                  </a:ext>
                </a:extLst>
              </p:cNvPr>
              <p:cNvSpPr txBox="1"/>
              <p:nvPr/>
            </p:nvSpPr>
            <p:spPr>
              <a:xfrm>
                <a:off x="2186353" y="2522681"/>
                <a:ext cx="5276444" cy="512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m:t>
                          </m:r>
                          <m:r>
                            <a:rPr lang="en-SG" b="0" i="1" smtClean="0">
                              <a:latin typeface="Cambria Math" panose="02040503050406030204" pitchFamily="18" charset="0"/>
                            </a:rPr>
                            <m:t>+1</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𝑠</m:t>
                          </m:r>
                        </m:e>
                      </m:d>
                      <m:r>
                        <a:rPr lang="en-SG" b="0" i="1" smtClean="0">
                          <a:latin typeface="Cambria Math" panose="02040503050406030204" pitchFamily="18" charset="0"/>
                        </a:rPr>
                        <m:t>=</m:t>
                      </m:r>
                      <m:func>
                        <m:funcPr>
                          <m:ctrlPr>
                            <a:rPr lang="en-SG" b="0" i="1" smtClean="0">
                              <a:latin typeface="Cambria Math" panose="02040503050406030204" pitchFamily="18" charset="0"/>
                            </a:rPr>
                          </m:ctrlPr>
                        </m:funcPr>
                        <m:fName>
                          <m:limLow>
                            <m:limLowPr>
                              <m:ctrlPr>
                                <a:rPr lang="en-SG" b="0" i="1" smtClean="0">
                                  <a:latin typeface="Cambria Math" panose="02040503050406030204" pitchFamily="18" charset="0"/>
                                </a:rPr>
                              </m:ctrlPr>
                            </m:limLowPr>
                            <m:e>
                              <m:r>
                                <m:rPr>
                                  <m:sty m:val="p"/>
                                </m:rPr>
                                <a:rPr lang="en-SG" b="0" i="0" smtClean="0">
                                  <a:latin typeface="Cambria Math" panose="02040503050406030204" pitchFamily="18" charset="0"/>
                                </a:rPr>
                                <m:t>max</m:t>
                              </m:r>
                            </m:e>
                            <m:lim>
                              <m:r>
                                <a:rPr lang="en-SG" b="0" i="1" smtClean="0">
                                  <a:latin typeface="Cambria Math" panose="02040503050406030204" pitchFamily="18" charset="0"/>
                                </a:rPr>
                                <m:t>𝑎</m:t>
                              </m:r>
                            </m:lim>
                          </m:limLow>
                        </m:fName>
                        <m:e>
                          <m:nary>
                            <m:naryPr>
                              <m:chr m:val="∑"/>
                              <m:limLoc m:val="subSup"/>
                              <m:supHide m:val="on"/>
                              <m:ctrlPr>
                                <a:rPr lang="en-SG" b="0" i="1" smtClean="0">
                                  <a:latin typeface="Cambria Math" panose="02040503050406030204" pitchFamily="18" charset="0"/>
                                </a:rPr>
                              </m:ctrlPr>
                            </m:naryPr>
                            <m:sub>
                              <m:sSup>
                                <m:sSupPr>
                                  <m:ctrlPr>
                                    <a:rPr lang="en-SG" b="0" i="1" smtClean="0">
                                      <a:latin typeface="Cambria Math" panose="02040503050406030204" pitchFamily="18" charset="0"/>
                                    </a:rPr>
                                  </m:ctrlPr>
                                </m:sSupPr>
                                <m:e>
                                  <m:r>
                                    <m:rPr>
                                      <m:brk m:alnAt="9"/>
                                    </m:rPr>
                                    <a:rPr lang="en-SG" b="0" i="1" smtClean="0">
                                      <a:latin typeface="Cambria Math" panose="02040503050406030204" pitchFamily="18" charset="0"/>
                                    </a:rPr>
                                    <m:t>𝑠</m:t>
                                  </m:r>
                                </m:e>
                                <m:sup>
                                  <m:r>
                                    <m:rPr>
                                      <m:brk m:alnAt="9"/>
                                    </m:rPr>
                                    <a:rPr lang="en-SG" b="0" i="1" smtClean="0">
                                      <a:latin typeface="Cambria Math" panose="02040503050406030204" pitchFamily="18" charset="0"/>
                                    </a:rPr>
                                    <m:t>′</m:t>
                                  </m:r>
                                </m:sup>
                              </m:sSup>
                              <m:r>
                                <a:rPr lang="en-SG" b="0" i="1" smtClean="0">
                                  <a:latin typeface="Cambria Math" panose="02040503050406030204" pitchFamily="18" charset="0"/>
                                </a:rPr>
                                <m:t>∈</m:t>
                              </m:r>
                              <m:r>
                                <a:rPr lang="en-SG" b="0" i="1" smtClean="0">
                                  <a:latin typeface="Cambria Math" panose="02040503050406030204" pitchFamily="18" charset="0"/>
                                </a:rPr>
                                <m:t>𝑆</m:t>
                              </m:r>
                            </m:sub>
                            <m:sup/>
                            <m:e>
                              <m:r>
                                <a:rPr lang="en-SG" b="0" i="1" smtClean="0">
                                  <a:latin typeface="Cambria Math" panose="02040503050406030204" pitchFamily="18" charset="0"/>
                                </a:rPr>
                                <m:t>𝑃</m:t>
                              </m:r>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𝑠</m:t>
                                  </m:r>
                                </m:e>
                                <m:sup>
                                  <m:r>
                                    <a:rPr lang="en-SG" b="0" i="1" smtClean="0">
                                      <a:latin typeface="Cambria Math" panose="02040503050406030204" pitchFamily="18" charset="0"/>
                                    </a:rPr>
                                    <m:t>′</m:t>
                                  </m:r>
                                </m:sup>
                              </m:sSup>
                              <m:r>
                                <a:rPr lang="en-SG" b="0" i="1" smtClean="0">
                                  <a:latin typeface="Cambria Math" panose="02040503050406030204" pitchFamily="18" charset="0"/>
                                </a:rPr>
                                <m:t>|</m:t>
                              </m:r>
                              <m:r>
                                <a:rPr lang="en-SG" b="0" i="1" smtClean="0">
                                  <a:latin typeface="Cambria Math" panose="02040503050406030204" pitchFamily="18" charset="0"/>
                                </a:rPr>
                                <m:t>𝑠</m:t>
                              </m:r>
                              <m:r>
                                <a:rPr lang="en-SG" b="0" i="1" smtClean="0">
                                  <a:latin typeface="Cambria Math" panose="02040503050406030204" pitchFamily="18" charset="0"/>
                                </a:rPr>
                                <m:t>, </m:t>
                              </m:r>
                              <m:r>
                                <a:rPr lang="en-SG" b="0" i="1" smtClean="0">
                                  <a:latin typeface="Cambria Math" panose="02040503050406030204" pitchFamily="18" charset="0"/>
                                </a:rPr>
                                <m:t>𝑎</m:t>
                              </m:r>
                              <m:r>
                                <a:rPr lang="en-SG" b="0" i="1" smtClean="0">
                                  <a:latin typeface="Cambria Math" panose="02040503050406030204" pitchFamily="18" charset="0"/>
                                </a:rPr>
                                <m:t>)</m:t>
                              </m:r>
                            </m:e>
                          </m:nary>
                          <m:d>
                            <m:dPr>
                              <m:begChr m:val="["/>
                              <m:endChr m:val="]"/>
                              <m:ctrlPr>
                                <a:rPr lang="en-SG" b="0" i="1" smtClean="0">
                                  <a:latin typeface="Cambria Math" panose="02040503050406030204" pitchFamily="18" charset="0"/>
                                </a:rPr>
                              </m:ctrlPr>
                            </m:dPr>
                            <m:e>
                              <m:r>
                                <a:rPr lang="en-SG" b="0" i="1" smtClean="0">
                                  <a:latin typeface="Cambria Math" panose="02040503050406030204" pitchFamily="18" charset="0"/>
                                </a:rPr>
                                <m:t>𝑅</m:t>
                              </m:r>
                              <m:d>
                                <m:dPr>
                                  <m:ctrlPr>
                                    <a:rPr lang="en-SG" b="0" i="1" smtClean="0">
                                      <a:latin typeface="Cambria Math" panose="02040503050406030204" pitchFamily="18" charset="0"/>
                                    </a:rPr>
                                  </m:ctrlPr>
                                </m:dPr>
                                <m:e>
                                  <m:r>
                                    <a:rPr lang="en-SG" b="0" i="1" smtClean="0">
                                      <a:latin typeface="Cambria Math" panose="02040503050406030204" pitchFamily="18" charset="0"/>
                                    </a:rPr>
                                    <m:t>𝑠</m:t>
                                  </m:r>
                                  <m:r>
                                    <a:rPr lang="en-SG" b="0" i="1" smtClean="0">
                                      <a:latin typeface="Cambria Math" panose="02040503050406030204" pitchFamily="18" charset="0"/>
                                    </a:rPr>
                                    <m:t>, </m:t>
                                  </m:r>
                                  <m:r>
                                    <a:rPr lang="en-SG" b="0" i="1" smtClean="0">
                                      <a:latin typeface="Cambria Math" panose="02040503050406030204" pitchFamily="18" charset="0"/>
                                    </a:rPr>
                                    <m:t>𝑎</m:t>
                                  </m:r>
                                  <m:r>
                                    <a:rPr lang="en-SG" b="0" i="1" smtClean="0">
                                      <a:latin typeface="Cambria Math" panose="02040503050406030204" pitchFamily="18" charset="0"/>
                                    </a:rPr>
                                    <m:t>, </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𝑠</m:t>
                                      </m:r>
                                    </m:e>
                                    <m:sup>
                                      <m:r>
                                        <a:rPr lang="en-SG" b="0" i="1" smtClean="0">
                                          <a:latin typeface="Cambria Math" panose="02040503050406030204" pitchFamily="18" charset="0"/>
                                        </a:rPr>
                                        <m:t>′ </m:t>
                                      </m:r>
                                    </m:sup>
                                  </m:sSup>
                                </m:e>
                              </m:d>
                              <m:r>
                                <a:rPr lang="en-SG" b="0" i="1" smtClean="0">
                                  <a:latin typeface="Cambria Math" panose="02040503050406030204" pitchFamily="18" charset="0"/>
                                </a:rPr>
                                <m:t>+</m:t>
                              </m:r>
                              <m:r>
                                <a:rPr lang="en-SG" b="0" i="1" smtClean="0">
                                  <a:latin typeface="Cambria Math" panose="02040503050406030204" pitchFamily="18" charset="0"/>
                                </a:rPr>
                                <m:t>𝛾</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𝑉</m:t>
                                  </m:r>
                                </m:e>
                                <m:sub>
                                  <m:r>
                                    <a:rPr lang="en-SG" b="0" i="1" smtClean="0">
                                      <a:latin typeface="Cambria Math" panose="02040503050406030204" pitchFamily="18" charset="0"/>
                                    </a:rPr>
                                    <m:t>𝑖</m:t>
                                  </m:r>
                                </m:sub>
                              </m:sSub>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𝑠</m:t>
                                  </m:r>
                                </m:e>
                                <m:sup>
                                  <m:r>
                                    <a:rPr lang="en-SG" b="0" i="1" smtClean="0">
                                      <a:latin typeface="Cambria Math" panose="02040503050406030204" pitchFamily="18" charset="0"/>
                                    </a:rPr>
                                    <m:t>′</m:t>
                                  </m:r>
                                </m:sup>
                              </m:sSup>
                              <m:r>
                                <a:rPr lang="en-SG" b="0" i="1" smtClean="0">
                                  <a:latin typeface="Cambria Math" panose="02040503050406030204" pitchFamily="18" charset="0"/>
                                </a:rPr>
                                <m:t>)</m:t>
                              </m:r>
                            </m:e>
                          </m:d>
                        </m:e>
                      </m:func>
                    </m:oMath>
                  </m:oMathPara>
                </a14:m>
                <a:endParaRPr lang="en-SG" dirty="0"/>
              </a:p>
            </p:txBody>
          </p:sp>
        </mc:Choice>
        <mc:Fallback xmlns="">
          <p:sp>
            <p:nvSpPr>
              <p:cNvPr id="4" name="TextBox 3">
                <a:extLst>
                  <a:ext uri="{FF2B5EF4-FFF2-40B4-BE49-F238E27FC236}">
                    <a16:creationId xmlns:a16="http://schemas.microsoft.com/office/drawing/2014/main" id="{93ECCB9F-3F29-4828-8D4B-E93F7BE77FE4}"/>
                  </a:ext>
                </a:extLst>
              </p:cNvPr>
              <p:cNvSpPr txBox="1">
                <a:spLocks noRot="1" noChangeAspect="1" noMove="1" noResize="1" noEditPoints="1" noAdjustHandles="1" noChangeArrowheads="1" noChangeShapeType="1" noTextEdit="1"/>
              </p:cNvSpPr>
              <p:nvPr/>
            </p:nvSpPr>
            <p:spPr>
              <a:xfrm>
                <a:off x="2186353" y="2522681"/>
                <a:ext cx="5276444" cy="512384"/>
              </a:xfrm>
              <a:prstGeom prst="rect">
                <a:avLst/>
              </a:prstGeom>
              <a:blipFill>
                <a:blip r:embed="rId5"/>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7494691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621" y="149735"/>
            <a:ext cx="6172200" cy="854869"/>
          </a:xfrm>
        </p:spPr>
        <p:txBody>
          <a:bodyPr>
            <a:normAutofit/>
          </a:bodyPr>
          <a:lstStyle/>
          <a:p>
            <a:pPr>
              <a:defRPr/>
            </a:pPr>
            <a:r>
              <a:rPr lang="en-US" sz="3200" dirty="0"/>
              <a:t>Value Iteration</a:t>
            </a:r>
            <a:r>
              <a:rPr lang="en-US" altLang="zh-CN" sz="3200" dirty="0"/>
              <a:t>:</a:t>
            </a:r>
            <a:r>
              <a:rPr lang="zh-CN" altLang="en-US" sz="3200" dirty="0"/>
              <a:t> </a:t>
            </a:r>
            <a:r>
              <a:rPr lang="en-US" altLang="zh-CN" sz="3200" dirty="0"/>
              <a:t>Example</a:t>
            </a:r>
            <a:endParaRPr lang="en-US" sz="3200" dirty="0"/>
          </a:p>
        </p:txBody>
      </p:sp>
      <p:sp>
        <p:nvSpPr>
          <p:cNvPr id="3" name="Content Placeholder 2"/>
          <p:cNvSpPr>
            <a:spLocks noGrp="1"/>
          </p:cNvSpPr>
          <p:nvPr>
            <p:ph idx="1"/>
          </p:nvPr>
        </p:nvSpPr>
        <p:spPr>
          <a:xfrm>
            <a:off x="381614" y="1134446"/>
            <a:ext cx="8516579" cy="3398044"/>
          </a:xfrm>
        </p:spPr>
        <p:txBody>
          <a:bodyPr/>
          <a:lstStyle/>
          <a:p>
            <a:pPr>
              <a:defRPr/>
            </a:pPr>
            <a:r>
              <a:rPr lang="en-US" altLang="zh-CN" sz="2100" dirty="0"/>
              <a:t>A</a:t>
            </a:r>
            <a:r>
              <a:rPr lang="zh-CN" altLang="en-US" sz="2100" dirty="0"/>
              <a:t> </a:t>
            </a:r>
            <a:r>
              <a:rPr lang="en-US" altLang="zh-CN" sz="2100" dirty="0"/>
              <a:t>simple</a:t>
            </a:r>
            <a:r>
              <a:rPr lang="zh-CN" altLang="en-US" sz="2100" dirty="0"/>
              <a:t> </a:t>
            </a:r>
            <a:r>
              <a:rPr lang="en-US" altLang="zh-CN" sz="2100" dirty="0"/>
              <a:t>example</a:t>
            </a:r>
            <a:r>
              <a:rPr lang="zh-CN" altLang="en-US" sz="2100" dirty="0"/>
              <a:t> </a:t>
            </a:r>
            <a:r>
              <a:rPr lang="en-US" altLang="zh-CN" sz="2100" dirty="0"/>
              <a:t>to</a:t>
            </a:r>
            <a:r>
              <a:rPr lang="zh-CN" altLang="en-US" sz="2100" dirty="0"/>
              <a:t> </a:t>
            </a:r>
            <a:r>
              <a:rPr lang="en-US" altLang="zh-CN" sz="2100" dirty="0"/>
              <a:t>show</a:t>
            </a:r>
            <a:r>
              <a:rPr lang="zh-CN" altLang="en-US" sz="2100" dirty="0"/>
              <a:t> </a:t>
            </a:r>
            <a:r>
              <a:rPr lang="en-US" altLang="zh-CN" sz="2100" dirty="0"/>
              <a:t>how</a:t>
            </a:r>
            <a:r>
              <a:rPr lang="zh-CN" altLang="en-US" sz="2100" dirty="0"/>
              <a:t> </a:t>
            </a:r>
            <a:r>
              <a:rPr lang="en-US" altLang="zh-CN" sz="2100" dirty="0"/>
              <a:t>VI</a:t>
            </a:r>
            <a:r>
              <a:rPr lang="zh-CN" altLang="en-US" sz="2100" dirty="0"/>
              <a:t> </a:t>
            </a:r>
            <a:r>
              <a:rPr lang="en-US" altLang="zh-CN" sz="2100" dirty="0"/>
              <a:t>works</a:t>
            </a:r>
          </a:p>
          <a:p>
            <a:pPr lvl="1">
              <a:defRPr/>
            </a:pPr>
            <a:r>
              <a:rPr lang="en-US" altLang="zh-CN" sz="1600" dirty="0"/>
              <a:t>State,</a:t>
            </a:r>
            <a:r>
              <a:rPr lang="zh-CN" altLang="en-US" sz="1600" dirty="0"/>
              <a:t> </a:t>
            </a:r>
            <a:r>
              <a:rPr lang="en-US" altLang="zh-CN" sz="1600" dirty="0"/>
              <a:t>action,</a:t>
            </a:r>
            <a:r>
              <a:rPr lang="zh-CN" altLang="en-US" sz="1600" dirty="0"/>
              <a:t> </a:t>
            </a:r>
            <a:r>
              <a:rPr lang="en-US" altLang="zh-CN" sz="1600" dirty="0"/>
              <a:t>reward (non-zero)</a:t>
            </a:r>
            <a:r>
              <a:rPr lang="zh-CN" altLang="en-US" sz="1600" dirty="0"/>
              <a:t> </a:t>
            </a:r>
            <a:r>
              <a:rPr lang="en-US" altLang="zh-CN" sz="1600" dirty="0"/>
              <a:t>and</a:t>
            </a:r>
            <a:r>
              <a:rPr lang="zh-CN" altLang="en-US" sz="1600" dirty="0"/>
              <a:t> </a:t>
            </a:r>
            <a:r>
              <a:rPr lang="en-US" altLang="zh-CN" sz="1600" dirty="0"/>
              <a:t>transition</a:t>
            </a:r>
            <a:r>
              <a:rPr lang="zh-CN" altLang="en-US" sz="1600" dirty="0"/>
              <a:t> </a:t>
            </a:r>
            <a:r>
              <a:rPr lang="en-US" altLang="zh-CN" sz="1600" dirty="0"/>
              <a:t>probability</a:t>
            </a:r>
            <a:r>
              <a:rPr lang="zh-CN" altLang="en-US" sz="1600" dirty="0"/>
              <a:t> </a:t>
            </a:r>
            <a:r>
              <a:rPr lang="en-US" altLang="zh-CN" sz="1600" dirty="0"/>
              <a:t>are</a:t>
            </a:r>
            <a:r>
              <a:rPr lang="zh-CN" altLang="en-US" sz="1600" dirty="0"/>
              <a:t> </a:t>
            </a:r>
            <a:r>
              <a:rPr lang="en-US" altLang="zh-CN" sz="1600" dirty="0"/>
              <a:t>shown</a:t>
            </a:r>
            <a:r>
              <a:rPr lang="zh-CN" altLang="en-US" sz="1600" dirty="0"/>
              <a:t> </a:t>
            </a:r>
            <a:r>
              <a:rPr lang="en-US" altLang="zh-CN" sz="1600" dirty="0"/>
              <a:t>in</a:t>
            </a:r>
            <a:r>
              <a:rPr lang="zh-CN" altLang="en-US" sz="1600" dirty="0"/>
              <a:t> </a:t>
            </a:r>
            <a:r>
              <a:rPr lang="en-US" altLang="zh-CN" sz="1600" dirty="0"/>
              <a:t>the</a:t>
            </a:r>
            <a:r>
              <a:rPr lang="zh-CN" altLang="en-US" sz="1600" dirty="0"/>
              <a:t> </a:t>
            </a:r>
            <a:r>
              <a:rPr lang="en-US" altLang="zh-CN" sz="1600" dirty="0"/>
              <a:t>figure</a:t>
            </a:r>
          </a:p>
          <a:p>
            <a:pPr lvl="1">
              <a:defRPr/>
            </a:pPr>
            <a:r>
              <a:rPr lang="en-US" altLang="zh-CN" sz="1600" dirty="0"/>
              <a:t>We</a:t>
            </a:r>
            <a:r>
              <a:rPr lang="zh-CN" altLang="en-US" sz="1600" dirty="0"/>
              <a:t> </a:t>
            </a:r>
            <a:r>
              <a:rPr lang="en-US" altLang="zh-CN" sz="1600" dirty="0"/>
              <a:t>use</a:t>
            </a:r>
            <a:r>
              <a:rPr lang="zh-CN" altLang="en-US" sz="1600" dirty="0"/>
              <a:t> </a:t>
            </a:r>
            <a:r>
              <a:rPr lang="en-US" altLang="zh-CN" sz="1600" dirty="0"/>
              <a:t>this</a:t>
            </a:r>
            <a:r>
              <a:rPr lang="zh-CN" altLang="en-US" sz="1600" dirty="0"/>
              <a:t> </a:t>
            </a:r>
            <a:r>
              <a:rPr lang="en-US" altLang="zh-CN" sz="1600" dirty="0"/>
              <a:t>example</a:t>
            </a:r>
            <a:r>
              <a:rPr lang="zh-CN" altLang="en-US" sz="1600" dirty="0"/>
              <a:t> </a:t>
            </a:r>
            <a:r>
              <a:rPr lang="en-US" altLang="zh-CN" sz="1600" dirty="0"/>
              <a:t>as</a:t>
            </a:r>
            <a:r>
              <a:rPr lang="zh-CN" altLang="en-US" sz="1600" dirty="0"/>
              <a:t> </a:t>
            </a:r>
            <a:r>
              <a:rPr lang="en-US" altLang="zh-CN" sz="1600" dirty="0"/>
              <a:t>an</a:t>
            </a:r>
            <a:r>
              <a:rPr lang="zh-CN" altLang="en-US" sz="1600" dirty="0"/>
              <a:t> </a:t>
            </a:r>
            <a:r>
              <a:rPr lang="en-US" altLang="zh-CN" sz="1600" dirty="0"/>
              <a:t>MDP</a:t>
            </a:r>
            <a:r>
              <a:rPr lang="zh-CN" altLang="en-US" sz="1600" dirty="0"/>
              <a:t> </a:t>
            </a:r>
            <a:r>
              <a:rPr lang="en-US" altLang="zh-CN" sz="1600" dirty="0"/>
              <a:t>and</a:t>
            </a:r>
            <a:r>
              <a:rPr lang="zh-CN" altLang="en-US" sz="1600" dirty="0"/>
              <a:t> </a:t>
            </a:r>
            <a:r>
              <a:rPr lang="en-US" altLang="zh-CN" sz="1600" dirty="0"/>
              <a:t>solve</a:t>
            </a:r>
            <a:r>
              <a:rPr lang="zh-CN" altLang="en-US" sz="1600" dirty="0"/>
              <a:t> </a:t>
            </a:r>
            <a:r>
              <a:rPr lang="en-US" altLang="zh-CN" sz="1600" dirty="0"/>
              <a:t>it</a:t>
            </a:r>
            <a:r>
              <a:rPr lang="zh-CN" altLang="en-US" sz="1600" dirty="0"/>
              <a:t> </a:t>
            </a:r>
            <a:r>
              <a:rPr lang="en-US" altLang="zh-CN" sz="1600" dirty="0"/>
              <a:t>using</a:t>
            </a:r>
            <a:r>
              <a:rPr lang="zh-CN" altLang="en-US" sz="1600" dirty="0"/>
              <a:t> </a:t>
            </a:r>
            <a:r>
              <a:rPr lang="en-US" altLang="zh-CN" sz="1600" dirty="0"/>
              <a:t>VI</a:t>
            </a:r>
            <a:r>
              <a:rPr lang="zh-CN" altLang="en-US" sz="1600" dirty="0"/>
              <a:t> </a:t>
            </a:r>
            <a:r>
              <a:rPr lang="en-US" altLang="zh-CN" sz="1600" dirty="0"/>
              <a:t>and</a:t>
            </a:r>
            <a:r>
              <a:rPr lang="zh-CN" altLang="en-US" sz="1600" dirty="0"/>
              <a:t> </a:t>
            </a:r>
            <a:r>
              <a:rPr lang="en-US" altLang="zh-CN" sz="1600" dirty="0"/>
              <a:t>PI</a:t>
            </a:r>
            <a:endParaRPr lang="en-US" sz="1600" dirty="0"/>
          </a:p>
          <a:p>
            <a:pPr>
              <a:buFont typeface="Wingdings" panose="05000000000000000000" pitchFamily="2" charset="2"/>
              <a:buNone/>
              <a:defRPr/>
            </a:pPr>
            <a:br>
              <a:rPr lang="en-US" dirty="0"/>
            </a:br>
            <a:br>
              <a:rPr lang="en-US" dirty="0"/>
            </a:br>
            <a:endParaRPr lang="en-US" dirty="0"/>
          </a:p>
        </p:txBody>
      </p:sp>
      <p:pic>
        <p:nvPicPr>
          <p:cNvPr id="7" name="Picture 6">
            <a:extLst>
              <a:ext uri="{FF2B5EF4-FFF2-40B4-BE49-F238E27FC236}">
                <a16:creationId xmlns:a16="http://schemas.microsoft.com/office/drawing/2014/main" id="{A68F413F-B4B3-A244-8F26-9031A6A25F41}"/>
              </a:ext>
            </a:extLst>
          </p:cNvPr>
          <p:cNvPicPr>
            <a:picLocks noChangeAspect="1"/>
          </p:cNvPicPr>
          <p:nvPr/>
        </p:nvPicPr>
        <p:blipFill>
          <a:blip r:embed="rId3"/>
          <a:stretch>
            <a:fillRect/>
          </a:stretch>
        </p:blipFill>
        <p:spPr>
          <a:xfrm>
            <a:off x="538499" y="2362244"/>
            <a:ext cx="7929349" cy="2235167"/>
          </a:xfrm>
          <a:prstGeom prst="rect">
            <a:avLst/>
          </a:prstGeom>
        </p:spPr>
      </p:pic>
      <p:sp>
        <p:nvSpPr>
          <p:cNvPr id="10" name="TextBox 9">
            <a:extLst>
              <a:ext uri="{FF2B5EF4-FFF2-40B4-BE49-F238E27FC236}">
                <a16:creationId xmlns:a16="http://schemas.microsoft.com/office/drawing/2014/main" id="{07222062-3657-454C-A6DF-B45FDAB38CF1}"/>
              </a:ext>
            </a:extLst>
          </p:cNvPr>
          <p:cNvSpPr txBox="1"/>
          <p:nvPr/>
        </p:nvSpPr>
        <p:spPr>
          <a:xfrm>
            <a:off x="1290085" y="4578029"/>
            <a:ext cx="6223627" cy="307777"/>
          </a:xfrm>
          <a:prstGeom prst="rect">
            <a:avLst/>
          </a:prstGeom>
          <a:noFill/>
        </p:spPr>
        <p:txBody>
          <a:bodyPr wrap="none" rtlCol="0">
            <a:spAutoFit/>
          </a:bodyPr>
          <a:lstStyle/>
          <a:p>
            <a:r>
              <a:rPr lang="en-US" sz="1400" dirty="0"/>
              <a:t>These</a:t>
            </a:r>
            <a:r>
              <a:rPr lang="zh-CN" altLang="en-US" sz="1400" dirty="0"/>
              <a:t> </a:t>
            </a:r>
            <a:r>
              <a:rPr lang="en-US" altLang="zh-CN" sz="1400" dirty="0"/>
              <a:t>structure</a:t>
            </a:r>
            <a:r>
              <a:rPr lang="zh-CN" altLang="en-US" sz="1400" dirty="0"/>
              <a:t> </a:t>
            </a:r>
            <a:r>
              <a:rPr lang="en-US" altLang="zh-CN" sz="1400" dirty="0"/>
              <a:t>can</a:t>
            </a:r>
            <a:r>
              <a:rPr lang="zh-CN" altLang="en-US" sz="1400" dirty="0"/>
              <a:t> </a:t>
            </a:r>
            <a:r>
              <a:rPr lang="en-US" altLang="zh-CN" sz="1400" dirty="0"/>
              <a:t>be</a:t>
            </a:r>
            <a:r>
              <a:rPr lang="zh-CN" altLang="en-US" sz="1400" dirty="0"/>
              <a:t> </a:t>
            </a:r>
            <a:r>
              <a:rPr lang="en-US" altLang="zh-CN" sz="1400" dirty="0"/>
              <a:t>easily</a:t>
            </a:r>
            <a:r>
              <a:rPr lang="zh-CN" altLang="en-US" sz="1400" dirty="0"/>
              <a:t> </a:t>
            </a:r>
            <a:r>
              <a:rPr lang="en-US" altLang="zh-CN" sz="1400" dirty="0"/>
              <a:t>implemented</a:t>
            </a:r>
            <a:r>
              <a:rPr lang="zh-CN" altLang="en-US" sz="1400" dirty="0"/>
              <a:t> </a:t>
            </a:r>
            <a:r>
              <a:rPr lang="en-US" altLang="zh-CN" sz="1400" dirty="0"/>
              <a:t>by</a:t>
            </a:r>
            <a:r>
              <a:rPr lang="zh-CN" altLang="en-US" sz="1400" dirty="0"/>
              <a:t> </a:t>
            </a:r>
            <a:r>
              <a:rPr lang="en-US" altLang="zh-CN" sz="1400" b="1" dirty="0" err="1">
                <a:latin typeface="Courier" pitchFamily="2" charset="0"/>
              </a:rPr>
              <a:t>dict</a:t>
            </a:r>
            <a:r>
              <a:rPr lang="zh-CN" altLang="en-US" sz="1400" dirty="0"/>
              <a:t> </a:t>
            </a:r>
            <a:r>
              <a:rPr lang="en-US" altLang="zh-CN" sz="1400" dirty="0"/>
              <a:t>of</a:t>
            </a:r>
            <a:r>
              <a:rPr lang="zh-CN" altLang="en-US" sz="1400" dirty="0"/>
              <a:t> </a:t>
            </a:r>
            <a:r>
              <a:rPr lang="en-US" altLang="zh-CN" sz="1400" dirty="0"/>
              <a:t>Python</a:t>
            </a:r>
            <a:r>
              <a:rPr lang="zh-CN" altLang="en-US" sz="1400" dirty="0"/>
              <a:t> </a:t>
            </a:r>
            <a:r>
              <a:rPr lang="en-US" altLang="zh-CN" sz="1400" dirty="0"/>
              <a:t>or</a:t>
            </a:r>
            <a:r>
              <a:rPr lang="zh-CN" altLang="en-US" sz="1400" dirty="0"/>
              <a:t> </a:t>
            </a:r>
            <a:r>
              <a:rPr lang="en-US" altLang="zh-CN" sz="1400" b="1" dirty="0">
                <a:latin typeface="Courier" pitchFamily="2" charset="0"/>
              </a:rPr>
              <a:t>HashMap</a:t>
            </a:r>
            <a:r>
              <a:rPr lang="zh-CN" altLang="en-US" sz="1400" dirty="0"/>
              <a:t> </a:t>
            </a:r>
            <a:r>
              <a:rPr lang="en-US" altLang="zh-CN" sz="1400" dirty="0"/>
              <a:t>of</a:t>
            </a:r>
            <a:r>
              <a:rPr lang="zh-CN" altLang="en-US" sz="1400" dirty="0"/>
              <a:t> </a:t>
            </a:r>
            <a:r>
              <a:rPr lang="en-US" altLang="zh-CN" sz="1400" dirty="0"/>
              <a:t>Java</a:t>
            </a:r>
            <a:endParaRPr lang="en-US" sz="1400" dirty="0"/>
          </a:p>
        </p:txBody>
      </p:sp>
    </p:spTree>
    <p:extLst>
      <p:ext uri="{BB962C8B-B14F-4D97-AF65-F5344CB8AC3E}">
        <p14:creationId xmlns:p14="http://schemas.microsoft.com/office/powerpoint/2010/main" val="415613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620" y="149735"/>
            <a:ext cx="6628785" cy="854869"/>
          </a:xfrm>
        </p:spPr>
        <p:txBody>
          <a:bodyPr>
            <a:noAutofit/>
          </a:bodyPr>
          <a:lstStyle/>
          <a:p>
            <a:pPr>
              <a:defRPr/>
            </a:pPr>
            <a:r>
              <a:rPr lang="en-US" sz="3200" dirty="0"/>
              <a:t>Value Iteration</a:t>
            </a:r>
            <a:r>
              <a:rPr lang="en-US" altLang="zh-CN" sz="3200" dirty="0"/>
              <a:t>:</a:t>
            </a:r>
            <a:r>
              <a:rPr lang="zh-CN" altLang="en-US" sz="3200" dirty="0"/>
              <a:t> </a:t>
            </a:r>
            <a:r>
              <a:rPr lang="en-US" altLang="zh-CN" sz="3200" dirty="0"/>
              <a:t>Example</a:t>
            </a:r>
            <a:r>
              <a:rPr lang="zh-CN" altLang="en-US" sz="3200" dirty="0"/>
              <a:t> </a:t>
            </a:r>
            <a:r>
              <a:rPr lang="en-US" altLang="zh-CN" sz="3200" dirty="0"/>
              <a:t>(</a:t>
            </a:r>
            <a:r>
              <a:rPr lang="en-US" sz="3200" dirty="0"/>
              <a:t>cont’d</a:t>
            </a:r>
            <a:r>
              <a:rPr lang="en-US" altLang="zh-CN" sz="3200" dirty="0"/>
              <a:t>)</a:t>
            </a:r>
            <a:r>
              <a:rPr lang="zh-CN" altLang="en-US" sz="3200" dirty="0"/>
              <a:t> </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615" y="1134446"/>
                <a:ext cx="8359776" cy="3398044"/>
              </a:xfrm>
            </p:spPr>
            <p:txBody>
              <a:bodyPr>
                <a:normAutofit/>
              </a:bodyPr>
              <a:lstStyle/>
              <a:p>
                <a:pPr>
                  <a:defRPr/>
                </a:pPr>
                <a:r>
                  <a:rPr lang="en-US" altLang="zh-CN" sz="2100" dirty="0"/>
                  <a:t>Given</a:t>
                </a:r>
                <a:r>
                  <a:rPr lang="zh-CN" altLang="en-US" sz="2100" dirty="0"/>
                  <a:t> </a:t>
                </a:r>
                <a:r>
                  <a:rPr lang="en-US" altLang="zh-CN" sz="2100" dirty="0"/>
                  <a:t>the</a:t>
                </a:r>
                <a:r>
                  <a:rPr lang="zh-CN" altLang="en-US" sz="2100" dirty="0"/>
                  <a:t> </a:t>
                </a:r>
                <a:r>
                  <a:rPr lang="en-US" altLang="zh-CN" sz="2100" dirty="0"/>
                  <a:t>states</a:t>
                </a:r>
                <a:r>
                  <a:rPr lang="zh-CN" altLang="en-US" sz="2100" dirty="0"/>
                  <a:t> </a:t>
                </a:r>
                <a:r>
                  <a:rPr lang="en-US" altLang="zh-CN" sz="2100" dirty="0"/>
                  <a:t>and</a:t>
                </a:r>
                <a:r>
                  <a:rPr lang="zh-CN" altLang="en-US" sz="2100" dirty="0"/>
                  <a:t> </a:t>
                </a:r>
                <a:r>
                  <a:rPr lang="en-US" altLang="zh-CN" sz="2100" dirty="0"/>
                  <a:t>actions</a:t>
                </a:r>
                <a:r>
                  <a:rPr lang="zh-CN" altLang="en-US" sz="2100" dirty="0"/>
                  <a:t> </a:t>
                </a:r>
                <a:r>
                  <a:rPr lang="en-US" altLang="zh-CN" sz="2100" dirty="0"/>
                  <a:t>are</a:t>
                </a:r>
                <a:r>
                  <a:rPr lang="zh-CN" altLang="en-US" sz="2100" dirty="0"/>
                  <a:t> </a:t>
                </a:r>
                <a:r>
                  <a:rPr lang="en-US" altLang="zh-CN" sz="2100" dirty="0"/>
                  <a:t>finite,</a:t>
                </a:r>
                <a:r>
                  <a:rPr lang="zh-CN" altLang="en-US" sz="2100" dirty="0"/>
                  <a:t> </a:t>
                </a:r>
                <a:r>
                  <a:rPr lang="en-US" altLang="zh-CN" sz="2100" dirty="0"/>
                  <a:t>we</a:t>
                </a:r>
                <a:r>
                  <a:rPr lang="zh-CN" altLang="en-US" sz="2100" dirty="0"/>
                  <a:t> </a:t>
                </a:r>
                <a:r>
                  <a:rPr lang="en-US" altLang="zh-CN" sz="2100" dirty="0"/>
                  <a:t>can</a:t>
                </a:r>
                <a:r>
                  <a:rPr lang="zh-CN" altLang="en-US" sz="2100" dirty="0"/>
                  <a:t> </a:t>
                </a:r>
                <a:r>
                  <a:rPr lang="en-US" altLang="zh-CN" sz="2100" dirty="0"/>
                  <a:t>use</a:t>
                </a:r>
                <a:r>
                  <a:rPr lang="zh-CN" altLang="en-US" sz="2100" dirty="0"/>
                  <a:t> </a:t>
                </a:r>
                <a:r>
                  <a:rPr lang="en-US" altLang="zh-CN" sz="2100" dirty="0"/>
                  <a:t>matrices</a:t>
                </a:r>
                <a:r>
                  <a:rPr lang="zh-CN" altLang="en-US" sz="2100" dirty="0"/>
                  <a:t> </a:t>
                </a:r>
                <a:r>
                  <a:rPr lang="en-US" altLang="zh-CN" sz="2100" dirty="0"/>
                  <a:t>to</a:t>
                </a:r>
                <a:r>
                  <a:rPr lang="zh-CN" altLang="en-US" sz="2100" dirty="0"/>
                  <a:t> </a:t>
                </a:r>
                <a:r>
                  <a:rPr lang="en-US" altLang="zh-CN" sz="2100" dirty="0"/>
                  <a:t>represent</a:t>
                </a:r>
                <a:r>
                  <a:rPr lang="zh-CN" altLang="en-US" sz="2100" dirty="0"/>
                  <a:t> </a:t>
                </a:r>
                <a:r>
                  <a:rPr lang="en-US" altLang="zh-CN" sz="2100" dirty="0"/>
                  <a:t>the</a:t>
                </a:r>
                <a:r>
                  <a:rPr lang="zh-CN" altLang="en-US" sz="2100" dirty="0"/>
                  <a:t> </a:t>
                </a:r>
                <a:r>
                  <a:rPr lang="en-US" altLang="zh-CN" sz="2100" dirty="0"/>
                  <a:t>value</a:t>
                </a:r>
                <a:r>
                  <a:rPr lang="zh-CN" altLang="en-US" sz="2100" dirty="0"/>
                  <a:t> </a:t>
                </a:r>
                <a:r>
                  <a:rPr lang="en-US" altLang="zh-CN" sz="2100" dirty="0"/>
                  <a:t>function</a:t>
                </a:r>
                <a:r>
                  <a:rPr lang="zh-CN" altLang="en-US" sz="2100" dirty="0"/>
                  <a:t> </a:t>
                </a:r>
                <a14:m>
                  <m:oMath xmlns:m="http://schemas.openxmlformats.org/officeDocument/2006/math">
                    <m:r>
                      <a:rPr lang="en-SG" altLang="zh-CN" sz="2100" b="0" i="1" smtClean="0">
                        <a:latin typeface="Cambria Math" panose="02040503050406030204" pitchFamily="18" charset="0"/>
                      </a:rPr>
                      <m:t>𝑉</m:t>
                    </m:r>
                    <m:r>
                      <a:rPr lang="en-SG" altLang="zh-CN" sz="2100" b="0" i="1" smtClean="0">
                        <a:latin typeface="Cambria Math" panose="02040503050406030204" pitchFamily="18" charset="0"/>
                      </a:rPr>
                      <m:t>(</m:t>
                    </m:r>
                    <m:r>
                      <a:rPr lang="en-SG" altLang="zh-CN" sz="2100" b="0" i="1" smtClean="0">
                        <a:latin typeface="Cambria Math" panose="02040503050406030204" pitchFamily="18" charset="0"/>
                      </a:rPr>
                      <m:t>𝑠</m:t>
                    </m:r>
                    <m:r>
                      <a:rPr lang="en-SG" altLang="zh-CN" sz="2100" b="0" i="1" smtClean="0">
                        <a:latin typeface="Cambria Math" panose="02040503050406030204" pitchFamily="18" charset="0"/>
                      </a:rPr>
                      <m:t>)</m:t>
                    </m:r>
                  </m:oMath>
                </a14:m>
                <a:endParaRPr lang="en-US" altLang="zh-CN" sz="2100" dirty="0"/>
              </a:p>
              <a:p>
                <a:pPr>
                  <a:defRPr/>
                </a:pPr>
                <a:r>
                  <a:rPr lang="en-US" sz="2100" dirty="0"/>
                  <a:t>P</a:t>
                </a:r>
                <a:r>
                  <a:rPr lang="en-US" altLang="zh-CN" sz="2100" dirty="0"/>
                  <a:t>seudo-code</a:t>
                </a:r>
                <a:r>
                  <a:rPr lang="zh-CN" altLang="en-US" sz="2100" dirty="0"/>
                  <a:t> </a:t>
                </a:r>
                <a:r>
                  <a:rPr lang="en-US" altLang="zh-CN" sz="2100" dirty="0"/>
                  <a:t>of</a:t>
                </a:r>
                <a:r>
                  <a:rPr lang="zh-CN" altLang="en-US" sz="2100" dirty="0"/>
                  <a:t> </a:t>
                </a:r>
                <a:r>
                  <a:rPr lang="en-US" altLang="zh-CN" sz="2100" dirty="0"/>
                  <a:t>VI</a:t>
                </a:r>
                <a:br>
                  <a:rPr lang="en-US" dirty="0"/>
                </a:b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615" y="1134446"/>
                <a:ext cx="8359776" cy="3398044"/>
              </a:xfrm>
              <a:blipFill>
                <a:blip r:embed="rId3"/>
                <a:stretch>
                  <a:fillRect l="-607" t="-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F93EE03-611B-EA44-81FC-0F95B9EF256D}"/>
                  </a:ext>
                </a:extLst>
              </p:cNvPr>
              <p:cNvSpPr txBox="1"/>
              <p:nvPr/>
            </p:nvSpPr>
            <p:spPr>
              <a:xfrm>
                <a:off x="742950" y="2408903"/>
                <a:ext cx="6896715" cy="1008738"/>
              </a:xfrm>
              <a:prstGeom prst="rect">
                <a:avLst/>
              </a:prstGeom>
              <a:noFill/>
            </p:spPr>
            <p:txBody>
              <a:bodyPr wrap="square" rtlCol="0">
                <a:spAutoFit/>
              </a:bodyPr>
              <a:lstStyle/>
              <a:p>
                <a:pPr marL="342900" indent="-342900">
                  <a:buFont typeface="+mj-lt"/>
                  <a:buAutoNum type="arabicPeriod"/>
                </a:pPr>
                <a:r>
                  <a:rPr lang="en-HK" dirty="0"/>
                  <a:t>Initialize </a:t>
                </a:r>
                <a14:m>
                  <m:oMath xmlns:m="http://schemas.openxmlformats.org/officeDocument/2006/math">
                    <m:sSub>
                      <m:sSubPr>
                        <m:ctrlPr>
                          <a:rPr lang="en-HK" i="1" dirty="0">
                            <a:latin typeface="Cambria Math" panose="02040503050406030204" pitchFamily="18" charset="0"/>
                          </a:rPr>
                        </m:ctrlPr>
                      </m:sSubPr>
                      <m:e>
                        <m:r>
                          <m:rPr>
                            <m:sty m:val="p"/>
                          </m:rPr>
                          <a:rPr lang="en-HK" i="1" dirty="0">
                            <a:latin typeface="Cambria Math" panose="02040503050406030204" pitchFamily="18" charset="0"/>
                          </a:rPr>
                          <m:t>V</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oMath>
                </a14:m>
                <a:r>
                  <a:rPr lang="en-HK" dirty="0"/>
                  <a:t>, for all </a:t>
                </a:r>
                <a14:m>
                  <m:oMath xmlns:m="http://schemas.openxmlformats.org/officeDocument/2006/math">
                    <m:r>
                      <a:rPr lang="en-US" altLang="zh-CN" b="0" i="1" smtClean="0">
                        <a:latin typeface="Cambria Math" panose="02040503050406030204" pitchFamily="18" charset="0"/>
                      </a:rPr>
                      <m:t>𝑠</m:t>
                    </m:r>
                  </m:oMath>
                </a14:m>
                <a:endParaRPr lang="en-HK" dirty="0"/>
              </a:p>
              <a:p>
                <a:pPr marL="342900" indent="-342900">
                  <a:buFont typeface="+mj-lt"/>
                  <a:buAutoNum type="arabicPeriod"/>
                </a:pPr>
                <a:r>
                  <a:rPr lang="en-US" altLang="zh-CN" dirty="0"/>
                  <a:t>For</a:t>
                </a:r>
                <a:r>
                  <a:rPr lang="zh-CN" altLang="en-US" dirty="0"/>
                  <a:t>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=0, 1, 2… </m:t>
                    </m:r>
                  </m:oMath>
                </a14:m>
                <a:endParaRPr lang="en-HK" altLang="zh-CN" b="0" dirty="0"/>
              </a:p>
              <a:p>
                <a:pPr marL="342900" indent="-342900">
                  <a:buFont typeface="+mj-lt"/>
                  <a:buAutoNum type="arabicPeriod"/>
                </a:pP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𝑆</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𝑎</m:t>
                            </m:r>
                          </m:lim>
                        </m:limLow>
                      </m:fName>
                      <m:e>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sub>
                          <m:sup/>
                          <m:e>
                            <m:r>
                              <a:rPr lang="en-US" altLang="zh-CN" i="1">
                                <a:latin typeface="Cambria Math" panose="02040503050406030204" pitchFamily="18" charset="0"/>
                              </a:rPr>
                              <m:t>𝑃</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𝑟</m:t>
                                </m:r>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r>
                                  <a:rPr lang="en-US" altLang="zh-CN" i="1">
                                    <a:latin typeface="Cambria Math" panose="02040503050406030204" pitchFamily="18" charset="0"/>
                                  </a:rPr>
                                  <m:t>)</m:t>
                                </m:r>
                              </m:e>
                            </m:d>
                          </m:e>
                        </m:nary>
                      </m:e>
                    </m:func>
                  </m:oMath>
                </a14:m>
                <a:r>
                  <a:rPr lang="zh-CN" altLang="en-US" dirty="0"/>
                  <a:t> </a:t>
                </a:r>
                <a:r>
                  <a:rPr lang="en-US" altLang="zh-CN" dirty="0"/>
                  <a:t>for</a:t>
                </a:r>
                <a:r>
                  <a:rPr lang="zh-CN" altLang="en-US" dirty="0"/>
                  <a:t> </a:t>
                </a:r>
                <a:r>
                  <a:rPr lang="en-US" altLang="zh-CN" dirty="0"/>
                  <a:t>all</a:t>
                </a:r>
                <a:r>
                  <a:rPr lang="zh-CN" altLang="en-US" dirty="0"/>
                  <a:t> </a:t>
                </a:r>
                <a:r>
                  <a:rPr lang="en-US" altLang="zh-CN" dirty="0"/>
                  <a:t>state</a:t>
                </a:r>
                <a:r>
                  <a:rPr lang="zh-CN" altLang="en-US" dirty="0"/>
                  <a:t> </a:t>
                </a:r>
                <a14:m>
                  <m:oMath xmlns:m="http://schemas.openxmlformats.org/officeDocument/2006/math">
                    <m:r>
                      <a:rPr lang="en-US" altLang="zh-CN" b="0" i="1" smtClean="0">
                        <a:latin typeface="Cambria Math" panose="02040503050406030204" pitchFamily="18" charset="0"/>
                      </a:rPr>
                      <m:t>𝑠</m:t>
                    </m:r>
                  </m:oMath>
                </a14:m>
                <a:r>
                  <a:rPr lang="zh-CN" altLang="en-US" dirty="0"/>
                  <a:t>     </a:t>
                </a:r>
                <a:endParaRPr lang="en-HK" dirty="0"/>
              </a:p>
            </p:txBody>
          </p:sp>
        </mc:Choice>
        <mc:Fallback xmlns="">
          <p:sp>
            <p:nvSpPr>
              <p:cNvPr id="4" name="TextBox 3">
                <a:extLst>
                  <a:ext uri="{FF2B5EF4-FFF2-40B4-BE49-F238E27FC236}">
                    <a16:creationId xmlns:a16="http://schemas.microsoft.com/office/drawing/2014/main" id="{2F93EE03-611B-EA44-81FC-0F95B9EF256D}"/>
                  </a:ext>
                </a:extLst>
              </p:cNvPr>
              <p:cNvSpPr txBox="1">
                <a:spLocks noRot="1" noChangeAspect="1" noMove="1" noResize="1" noEditPoints="1" noAdjustHandles="1" noChangeArrowheads="1" noChangeShapeType="1" noTextEdit="1"/>
              </p:cNvSpPr>
              <p:nvPr/>
            </p:nvSpPr>
            <p:spPr>
              <a:xfrm>
                <a:off x="742950" y="2408903"/>
                <a:ext cx="6896715" cy="1008738"/>
              </a:xfrm>
              <a:prstGeom prst="rect">
                <a:avLst/>
              </a:prstGeom>
              <a:blipFill>
                <a:blip r:embed="rId4"/>
                <a:stretch>
                  <a:fillRect l="-735" t="-2500" b="-53750"/>
                </a:stretch>
              </a:blipFill>
            </p:spPr>
            <p:txBody>
              <a:bodyPr/>
              <a:lstStyle/>
              <a:p>
                <a:r>
                  <a:rPr lang="en-US">
                    <a:noFill/>
                  </a:rPr>
                  <a:t> </a:t>
                </a:r>
              </a:p>
            </p:txBody>
          </p:sp>
        </mc:Fallback>
      </mc:AlternateContent>
    </p:spTree>
    <p:extLst>
      <p:ext uri="{BB962C8B-B14F-4D97-AF65-F5344CB8AC3E}">
        <p14:creationId xmlns:p14="http://schemas.microsoft.com/office/powerpoint/2010/main" val="45038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620" y="149735"/>
            <a:ext cx="7081069" cy="854869"/>
          </a:xfrm>
        </p:spPr>
        <p:txBody>
          <a:bodyPr>
            <a:normAutofit/>
          </a:bodyPr>
          <a:lstStyle/>
          <a:p>
            <a:pPr>
              <a:defRPr/>
            </a:pPr>
            <a:r>
              <a:rPr lang="en-US" sz="3200" dirty="0"/>
              <a:t>Value Iteration</a:t>
            </a:r>
            <a:r>
              <a:rPr lang="en-US" altLang="zh-CN" sz="3200" dirty="0"/>
              <a:t>:</a:t>
            </a:r>
            <a:r>
              <a:rPr lang="zh-CN" altLang="en-US" sz="3200" dirty="0"/>
              <a:t> </a:t>
            </a:r>
            <a:r>
              <a:rPr lang="en-US" altLang="zh-CN" sz="3200" dirty="0"/>
              <a:t>Example</a:t>
            </a:r>
            <a:r>
              <a:rPr lang="zh-CN" altLang="en-US" sz="3200" dirty="0"/>
              <a:t> </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615" y="1134446"/>
                <a:ext cx="8359776" cy="3398044"/>
              </a:xfrm>
            </p:spPr>
            <p:txBody>
              <a:bodyPr/>
              <a:lstStyle/>
              <a:p>
                <a:pPr>
                  <a:defRPr/>
                </a:pPr>
                <a:r>
                  <a:rPr lang="en-US" sz="2100" dirty="0"/>
                  <a:t>How</a:t>
                </a:r>
                <a:r>
                  <a:rPr lang="zh-CN" altLang="en-US" sz="2100" dirty="0"/>
                  <a:t> </a:t>
                </a:r>
                <a:r>
                  <a:rPr lang="en-US" altLang="zh-CN" sz="2100" dirty="0"/>
                  <a:t>VI</a:t>
                </a:r>
                <a:r>
                  <a:rPr lang="zh-CN" altLang="en-US" sz="2100" dirty="0"/>
                  <a:t> </a:t>
                </a:r>
                <a:r>
                  <a:rPr lang="en-US" altLang="zh-CN" sz="2100" dirty="0"/>
                  <a:t>works</a:t>
                </a:r>
                <a:r>
                  <a:rPr lang="zh-CN" altLang="en-US" sz="2100" dirty="0"/>
                  <a:t> </a:t>
                </a:r>
                <a:r>
                  <a:rPr lang="en-US" altLang="zh-CN" sz="2100" dirty="0"/>
                  <a:t>in</a:t>
                </a:r>
                <a:r>
                  <a:rPr lang="zh-CN" altLang="en-US" sz="2100" dirty="0"/>
                  <a:t> </a:t>
                </a:r>
                <a:r>
                  <a:rPr lang="en-US" altLang="zh-CN" sz="2100" dirty="0"/>
                  <a:t>an</a:t>
                </a:r>
                <a:r>
                  <a:rPr lang="zh-CN" altLang="en-US" sz="2100" dirty="0"/>
                  <a:t> </a:t>
                </a:r>
                <a:r>
                  <a:rPr lang="en-US" altLang="zh-CN" sz="2100" dirty="0"/>
                  <a:t>iteration?</a:t>
                </a:r>
                <a:r>
                  <a:rPr lang="zh-CN" altLang="en-US" sz="2100" dirty="0"/>
                  <a:t> </a:t>
                </a:r>
                <a:r>
                  <a:rPr lang="en-US" altLang="zh-CN" sz="2100" dirty="0"/>
                  <a:t>Given</a:t>
                </a:r>
                <a:r>
                  <a:rPr lang="zh-CN" altLang="en-US" sz="2100" dirty="0"/>
                  <a:t> </a:t>
                </a:r>
                <a:r>
                  <a:rPr lang="en-US" altLang="zh-CN" sz="2100" dirty="0"/>
                  <a:t>iteration</a:t>
                </a:r>
                <a:r>
                  <a:rPr lang="zh-CN" altLang="en-US" sz="2100" dirty="0"/>
                  <a:t> </a:t>
                </a:r>
                <a14:m>
                  <m:oMath xmlns:m="http://schemas.openxmlformats.org/officeDocument/2006/math">
                    <m:r>
                      <a:rPr lang="en-US" altLang="zh-CN" sz="2100" b="0" i="1" smtClean="0">
                        <a:latin typeface="Cambria Math" panose="02040503050406030204" pitchFamily="18" charset="0"/>
                      </a:rPr>
                      <m:t>𝑖</m:t>
                    </m:r>
                    <m:r>
                      <a:rPr lang="en-US" altLang="zh-CN" sz="2100" b="0" i="1" smtClean="0">
                        <a:latin typeface="Cambria Math" panose="02040503050406030204" pitchFamily="18" charset="0"/>
                      </a:rPr>
                      <m:t>=0</m:t>
                    </m:r>
                  </m:oMath>
                </a14:m>
                <a:endParaRPr lang="en-US" sz="2100" dirty="0"/>
              </a:p>
              <a:p>
                <a:pPr>
                  <a:buFont typeface="Wingdings" panose="05000000000000000000" pitchFamily="2" charset="2"/>
                  <a:buNone/>
                  <a:defRPr/>
                </a:pPr>
                <a:br>
                  <a:rPr lang="en-US" dirty="0"/>
                </a:b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615" y="1134446"/>
                <a:ext cx="8359776" cy="3398044"/>
              </a:xfrm>
              <a:blipFill>
                <a:blip r:embed="rId3"/>
                <a:stretch>
                  <a:fillRect l="-607" t="-74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4298836-34C7-F142-9DFE-8B1EA2A1E882}"/>
              </a:ext>
            </a:extLst>
          </p:cNvPr>
          <p:cNvSpPr txBox="1"/>
          <p:nvPr/>
        </p:nvSpPr>
        <p:spPr>
          <a:xfrm>
            <a:off x="730527" y="1627084"/>
            <a:ext cx="1796967" cy="369332"/>
          </a:xfrm>
          <a:prstGeom prst="rect">
            <a:avLst/>
          </a:prstGeom>
          <a:noFill/>
        </p:spPr>
        <p:txBody>
          <a:bodyPr wrap="none" rtlCol="0">
            <a:spAutoFit/>
          </a:bodyPr>
          <a:lstStyle/>
          <a:p>
            <a:r>
              <a:rPr lang="en-US" altLang="zh-CN" dirty="0"/>
              <a:t>For</a:t>
            </a:r>
            <a:r>
              <a:rPr lang="zh-CN" altLang="en-US" dirty="0"/>
              <a:t>  </a:t>
            </a:r>
            <a:r>
              <a:rPr lang="en-US" altLang="zh-CN" dirty="0"/>
              <a:t>all</a:t>
            </a:r>
            <a:r>
              <a:rPr lang="zh-CN" altLang="en-US" dirty="0"/>
              <a:t> </a:t>
            </a:r>
            <a:r>
              <a:rPr lang="en-US" altLang="zh-CN" dirty="0"/>
              <a:t>state</a:t>
            </a:r>
            <a:r>
              <a:rPr lang="zh-CN" altLang="en-US" dirty="0"/>
              <a:t> </a:t>
            </a:r>
            <a:r>
              <a:rPr lang="en-US" altLang="zh-CN" dirty="0"/>
              <a:t>find</a:t>
            </a:r>
            <a:r>
              <a:rPr lang="zh-CN" altLang="en-US" dirty="0"/>
              <a:t> </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AE2D742-73E7-4A4D-BB93-0B2BDAD274B6}"/>
                  </a:ext>
                </a:extLst>
              </p:cNvPr>
              <p:cNvSpPr txBox="1"/>
              <p:nvPr/>
            </p:nvSpPr>
            <p:spPr>
              <a:xfrm>
                <a:off x="730526" y="2635721"/>
                <a:ext cx="7263100" cy="369332"/>
              </a:xfrm>
              <a:prstGeom prst="rect">
                <a:avLst/>
              </a:prstGeom>
              <a:noFill/>
            </p:spPr>
            <p:txBody>
              <a:bodyPr wrap="square" rtlCol="0">
                <a:spAutoFit/>
              </a:bodyPr>
              <a:lstStyle/>
              <a:p>
                <a:r>
                  <a:rPr lang="en-US" altLang="zh-CN" dirty="0"/>
                  <a:t>We</a:t>
                </a:r>
                <a:r>
                  <a:rPr lang="zh-CN" altLang="en-US" dirty="0"/>
                  <a:t> </a:t>
                </a:r>
                <a:r>
                  <a:rPr lang="en-US" altLang="zh-CN" dirty="0"/>
                  <a:t>can</a:t>
                </a:r>
                <a:r>
                  <a:rPr lang="zh-CN" altLang="en-US" dirty="0"/>
                  <a:t> </a:t>
                </a:r>
                <a:r>
                  <a:rPr lang="en-US" altLang="zh-CN" dirty="0"/>
                  <a:t>instead</a:t>
                </a:r>
                <a:r>
                  <a:rPr lang="zh-CN" altLang="en-US" dirty="0"/>
                  <a:t> </a:t>
                </a:r>
                <a:r>
                  <a:rPr lang="en-US" altLang="zh-CN" dirty="0"/>
                  <a:t>calculate</a:t>
                </a:r>
                <a:r>
                  <a:rPr lang="zh-CN" altLang="en-US" dirty="0"/>
                  <a:t> </a:t>
                </a:r>
                <a:r>
                  <a:rPr lang="en-US" altLang="zh-CN" dirty="0"/>
                  <a:t>Q(s,</a:t>
                </a:r>
                <a:r>
                  <a:rPr lang="zh-CN" altLang="en-US" dirty="0"/>
                  <a:t> </a:t>
                </a:r>
                <a:r>
                  <a:rPr lang="en-US" altLang="zh-CN" dirty="0"/>
                  <a:t>a)</a:t>
                </a:r>
                <a:r>
                  <a:rPr lang="zh-CN" altLang="en-US" dirty="0"/>
                  <a:t> </a:t>
                </a:r>
                <a:r>
                  <a:rPr lang="en-US" altLang="zh-CN" dirty="0"/>
                  <a:t>values</a:t>
                </a:r>
                <a:r>
                  <a:rPr lang="zh-CN" altLang="en-US" dirty="0"/>
                  <a:t> </a:t>
                </a:r>
                <a:r>
                  <a:rPr lang="en-US" altLang="zh-CN" dirty="0"/>
                  <a:t>for</a:t>
                </a:r>
                <a:r>
                  <a:rPr lang="zh-CN" altLang="en-US" dirty="0"/>
                  <a:t> </a:t>
                </a:r>
                <a:r>
                  <a:rPr lang="en-US" altLang="zh-CN" dirty="0"/>
                  <a:t>each</a:t>
                </a:r>
                <a:r>
                  <a:rPr lang="zh-CN" altLang="en-US" dirty="0"/>
                  <a:t> </a:t>
                </a:r>
                <a14:m>
                  <m:oMath xmlns:m="http://schemas.openxmlformats.org/officeDocument/2006/math">
                    <m:r>
                      <m:rPr>
                        <m:sty m:val="p"/>
                      </m:rPr>
                      <a:rPr lang="en-US" altLang="zh-CN" i="1" dirty="0">
                        <a:latin typeface="Cambria Math" panose="02040503050406030204" pitchFamily="18" charset="0"/>
                      </a:rPr>
                      <m:t>s</m:t>
                    </m:r>
                  </m:oMath>
                </a14:m>
                <a:r>
                  <a:rPr lang="zh-CN" altLang="en-US" dirty="0"/>
                  <a:t> </a:t>
                </a:r>
                <a:r>
                  <a:rPr lang="en-US" altLang="zh-CN" dirty="0"/>
                  <a:t>and</a:t>
                </a:r>
                <a:r>
                  <a:rPr lang="zh-CN" altLang="en-US" dirty="0"/>
                  <a:t> </a:t>
                </a:r>
                <a:r>
                  <a:rPr lang="en-US" altLang="zh-CN" i="1" dirty="0"/>
                  <a:t>a</a:t>
                </a:r>
                <a:r>
                  <a:rPr lang="zh-CN" altLang="en-US" dirty="0"/>
                  <a:t> </a:t>
                </a:r>
                <a:r>
                  <a:rPr lang="en-US" altLang="zh-CN" dirty="0"/>
                  <a:t>and</a:t>
                </a:r>
                <a:r>
                  <a:rPr lang="zh-CN" altLang="en-US" dirty="0"/>
                  <a:t> </a:t>
                </a:r>
                <a:r>
                  <a:rPr lang="en-US" altLang="zh-CN" dirty="0"/>
                  <a:t>get</a:t>
                </a:r>
                <a:r>
                  <a:rPr lang="zh-CN" altLang="en-US" dirty="0"/>
                  <a:t> </a:t>
                </a:r>
                <a:r>
                  <a:rPr lang="en-US" altLang="zh-CN" dirty="0"/>
                  <a:t>the</a:t>
                </a:r>
                <a:r>
                  <a:rPr lang="zh-CN" altLang="en-US" dirty="0"/>
                  <a:t> </a:t>
                </a:r>
                <a:r>
                  <a:rPr lang="en-US" altLang="zh-CN" dirty="0"/>
                  <a:t>best</a:t>
                </a:r>
                <a:r>
                  <a:rPr lang="zh-CN" altLang="en-US" dirty="0"/>
                  <a:t> </a:t>
                </a:r>
                <a:r>
                  <a:rPr lang="en-US" altLang="zh-CN" dirty="0"/>
                  <a:t>V(s)</a:t>
                </a:r>
                <a:r>
                  <a:rPr lang="zh-CN" altLang="en-US" dirty="0"/>
                  <a:t>  </a:t>
                </a:r>
                <a:endParaRPr lang="en-US" dirty="0"/>
              </a:p>
            </p:txBody>
          </p:sp>
        </mc:Choice>
        <mc:Fallback xmlns="">
          <p:sp>
            <p:nvSpPr>
              <p:cNvPr id="10" name="TextBox 9">
                <a:extLst>
                  <a:ext uri="{FF2B5EF4-FFF2-40B4-BE49-F238E27FC236}">
                    <a16:creationId xmlns:a16="http://schemas.microsoft.com/office/drawing/2014/main" id="{3AE2D742-73E7-4A4D-BB93-0B2BDAD274B6}"/>
                  </a:ext>
                </a:extLst>
              </p:cNvPr>
              <p:cNvSpPr txBox="1">
                <a:spLocks noRot="1" noChangeAspect="1" noMove="1" noResize="1" noEditPoints="1" noAdjustHandles="1" noChangeArrowheads="1" noChangeShapeType="1" noTextEdit="1"/>
              </p:cNvSpPr>
              <p:nvPr/>
            </p:nvSpPr>
            <p:spPr>
              <a:xfrm>
                <a:off x="730526" y="2635721"/>
                <a:ext cx="7263100" cy="369332"/>
              </a:xfrm>
              <a:prstGeom prst="rect">
                <a:avLst/>
              </a:prstGeom>
              <a:blipFill>
                <a:blip r:embed="rId4"/>
                <a:stretch>
                  <a:fillRect l="-756" t="-8197" r="-1595" b="-24590"/>
                </a:stretch>
              </a:blipFill>
            </p:spPr>
            <p:txBody>
              <a:bodyPr/>
              <a:lstStyle/>
              <a:p>
                <a:r>
                  <a:rPr lang="en-SG">
                    <a:noFill/>
                  </a:rPr>
                  <a:t> </a:t>
                </a:r>
              </a:p>
            </p:txBody>
          </p:sp>
        </mc:Fallback>
      </mc:AlternateContent>
      <p:sp>
        <p:nvSpPr>
          <p:cNvPr id="12" name="TextBox 11">
            <a:extLst>
              <a:ext uri="{FF2B5EF4-FFF2-40B4-BE49-F238E27FC236}">
                <a16:creationId xmlns:a16="http://schemas.microsoft.com/office/drawing/2014/main" id="{D4D4953E-8231-3D4B-99BD-33CAD4C51961}"/>
              </a:ext>
            </a:extLst>
          </p:cNvPr>
          <p:cNvSpPr txBox="1"/>
          <p:nvPr/>
        </p:nvSpPr>
        <p:spPr>
          <a:xfrm>
            <a:off x="730526" y="3600834"/>
            <a:ext cx="838691" cy="369332"/>
          </a:xfrm>
          <a:prstGeom prst="rect">
            <a:avLst/>
          </a:prstGeom>
          <a:noFill/>
        </p:spPr>
        <p:txBody>
          <a:bodyPr wrap="none" rtlCol="0">
            <a:spAutoFit/>
          </a:bodyPr>
          <a:lstStyle/>
          <a:p>
            <a:r>
              <a:rPr lang="en-US" altLang="zh-CN" dirty="0"/>
              <a:t>Finally</a:t>
            </a:r>
            <a:r>
              <a:rPr lang="zh-CN" altLang="en-US" dirty="0"/>
              <a:t> </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DDE8DD2-E851-0C46-87D0-AB6C7A38781F}"/>
                  </a:ext>
                </a:extLst>
              </p:cNvPr>
              <p:cNvSpPr txBox="1"/>
              <p:nvPr/>
            </p:nvSpPr>
            <p:spPr>
              <a:xfrm>
                <a:off x="1370446" y="1890345"/>
                <a:ext cx="4859215" cy="681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𝑎</m:t>
                              </m:r>
                            </m:lim>
                          </m:limLow>
                        </m:fName>
                        <m:e>
                          <m:nary>
                            <m:naryPr>
                              <m:chr m:val="∑"/>
                              <m:supHide m:val="on"/>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𝛾</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e>
                              </m:d>
                            </m:e>
                          </m:nary>
                        </m:e>
                      </m:func>
                    </m:oMath>
                  </m:oMathPara>
                </a14:m>
                <a:endParaRPr lang="en-US" dirty="0"/>
              </a:p>
            </p:txBody>
          </p:sp>
        </mc:Choice>
        <mc:Fallback xmlns="">
          <p:sp>
            <p:nvSpPr>
              <p:cNvPr id="13" name="TextBox 12">
                <a:extLst>
                  <a:ext uri="{FF2B5EF4-FFF2-40B4-BE49-F238E27FC236}">
                    <a16:creationId xmlns:a16="http://schemas.microsoft.com/office/drawing/2014/main" id="{BDDE8DD2-E851-0C46-87D0-AB6C7A38781F}"/>
                  </a:ext>
                </a:extLst>
              </p:cNvPr>
              <p:cNvSpPr txBox="1">
                <a:spLocks noRot="1" noChangeAspect="1" noMove="1" noResize="1" noEditPoints="1" noAdjustHandles="1" noChangeArrowheads="1" noChangeShapeType="1" noTextEdit="1"/>
              </p:cNvSpPr>
              <p:nvPr/>
            </p:nvSpPr>
            <p:spPr>
              <a:xfrm>
                <a:off x="1370446" y="1890345"/>
                <a:ext cx="4859215" cy="681405"/>
              </a:xfrm>
              <a:prstGeom prst="rect">
                <a:avLst/>
              </a:prstGeom>
              <a:blipFill>
                <a:blip r:embed="rId5"/>
                <a:stretch>
                  <a:fillRect l="-783" t="-141818" b="-19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099535-8363-BA4A-8591-DF4465218AD0}"/>
                  </a:ext>
                </a:extLst>
              </p:cNvPr>
              <p:cNvSpPr txBox="1"/>
              <p:nvPr/>
            </p:nvSpPr>
            <p:spPr>
              <a:xfrm>
                <a:off x="1370446" y="3015677"/>
                <a:ext cx="4644798" cy="681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𝑟</m:t>
                              </m:r>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r>
                                <a:rPr lang="en-US" altLang="zh-CN" i="1">
                                  <a:latin typeface="Cambria Math" panose="02040503050406030204" pitchFamily="18" charset="0"/>
                                </a:rPr>
                                <m:t>)</m:t>
                              </m:r>
                            </m:e>
                          </m:d>
                        </m:e>
                      </m:nary>
                    </m:oMath>
                  </m:oMathPara>
                </a14:m>
                <a:endParaRPr lang="en-US" dirty="0"/>
              </a:p>
            </p:txBody>
          </p:sp>
        </mc:Choice>
        <mc:Fallback xmlns="">
          <p:sp>
            <p:nvSpPr>
              <p:cNvPr id="14" name="TextBox 13">
                <a:extLst>
                  <a:ext uri="{FF2B5EF4-FFF2-40B4-BE49-F238E27FC236}">
                    <a16:creationId xmlns:a16="http://schemas.microsoft.com/office/drawing/2014/main" id="{5B099535-8363-BA4A-8591-DF4465218AD0}"/>
                  </a:ext>
                </a:extLst>
              </p:cNvPr>
              <p:cNvSpPr txBox="1">
                <a:spLocks noRot="1" noChangeAspect="1" noMove="1" noResize="1" noEditPoints="1" noAdjustHandles="1" noChangeArrowheads="1" noChangeShapeType="1" noTextEdit="1"/>
              </p:cNvSpPr>
              <p:nvPr/>
            </p:nvSpPr>
            <p:spPr>
              <a:xfrm>
                <a:off x="1370446" y="3015677"/>
                <a:ext cx="4644798" cy="681405"/>
              </a:xfrm>
              <a:prstGeom prst="rect">
                <a:avLst/>
              </a:prstGeom>
              <a:blipFill>
                <a:blip r:embed="rId6"/>
                <a:stretch>
                  <a:fillRect l="-1093" t="-140000" b="-19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0043C5-E36A-F642-97C9-6EDA94611C2F}"/>
                  </a:ext>
                </a:extLst>
              </p:cNvPr>
              <p:cNvSpPr txBox="1"/>
              <p:nvPr/>
            </p:nvSpPr>
            <p:spPr>
              <a:xfrm>
                <a:off x="1266890" y="3986321"/>
                <a:ext cx="6583212" cy="681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𝑎</m:t>
                              </m:r>
                            </m:lim>
                          </m:limLow>
                        </m:fName>
                        <m:e>
                          <m:nary>
                            <m:naryPr>
                              <m:chr m:val="∑"/>
                              <m:supHide m:val="on"/>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𝛾</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e>
                              </m:d>
                            </m:e>
                          </m:nary>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𝑎</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e>
                      </m:func>
                    </m:oMath>
                  </m:oMathPara>
                </a14:m>
                <a:endParaRPr lang="en-US" dirty="0"/>
              </a:p>
            </p:txBody>
          </p:sp>
        </mc:Choice>
        <mc:Fallback xmlns="">
          <p:sp>
            <p:nvSpPr>
              <p:cNvPr id="16" name="TextBox 15">
                <a:extLst>
                  <a:ext uri="{FF2B5EF4-FFF2-40B4-BE49-F238E27FC236}">
                    <a16:creationId xmlns:a16="http://schemas.microsoft.com/office/drawing/2014/main" id="{BA0043C5-E36A-F642-97C9-6EDA94611C2F}"/>
                  </a:ext>
                </a:extLst>
              </p:cNvPr>
              <p:cNvSpPr txBox="1">
                <a:spLocks noRot="1" noChangeAspect="1" noMove="1" noResize="1" noEditPoints="1" noAdjustHandles="1" noChangeArrowheads="1" noChangeShapeType="1" noTextEdit="1"/>
              </p:cNvSpPr>
              <p:nvPr/>
            </p:nvSpPr>
            <p:spPr>
              <a:xfrm>
                <a:off x="1266890" y="3986321"/>
                <a:ext cx="6583212" cy="681405"/>
              </a:xfrm>
              <a:prstGeom prst="rect">
                <a:avLst/>
              </a:prstGeom>
              <a:blipFill>
                <a:blip r:embed="rId7"/>
                <a:stretch>
                  <a:fillRect l="-385" t="-141818" r="-771" b="-192727"/>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2834AA5F-B740-0B49-96D4-81D8E96EE904}"/>
              </a:ext>
            </a:extLst>
          </p:cNvPr>
          <p:cNvSpPr txBox="1">
            <a:spLocks/>
          </p:cNvSpPr>
          <p:nvPr/>
        </p:nvSpPr>
        <p:spPr>
          <a:xfrm>
            <a:off x="322620" y="149735"/>
            <a:ext cx="6628785" cy="85486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Arial"/>
                <a:ea typeface="+mj-ea"/>
                <a:cs typeface="+mj-cs"/>
              </a:defRPr>
            </a:lvl1pPr>
          </a:lstStyle>
          <a:p>
            <a:pPr>
              <a:defRPr/>
            </a:pPr>
            <a:r>
              <a:rPr lang="en-US" sz="3200"/>
              <a:t>Value Iteration</a:t>
            </a:r>
            <a:r>
              <a:rPr lang="en-US" altLang="zh-CN" sz="3200"/>
              <a:t>:</a:t>
            </a:r>
            <a:r>
              <a:rPr lang="zh-CN" altLang="en-US" sz="3200"/>
              <a:t> </a:t>
            </a:r>
            <a:r>
              <a:rPr lang="en-US" altLang="zh-CN" sz="3200"/>
              <a:t>Example</a:t>
            </a:r>
            <a:r>
              <a:rPr lang="zh-CN" altLang="en-US" sz="3200"/>
              <a:t> </a:t>
            </a:r>
            <a:r>
              <a:rPr lang="en-US" altLang="zh-CN" sz="3200"/>
              <a:t>(</a:t>
            </a:r>
            <a:r>
              <a:rPr lang="en-US" sz="3200"/>
              <a:t>cont’d</a:t>
            </a:r>
            <a:r>
              <a:rPr lang="en-US" altLang="zh-CN" sz="3200"/>
              <a:t>)</a:t>
            </a:r>
            <a:r>
              <a:rPr lang="zh-CN" altLang="en-US" sz="3200"/>
              <a:t> </a:t>
            </a:r>
            <a:endParaRPr lang="en-US" sz="3200" dirty="0"/>
          </a:p>
        </p:txBody>
      </p:sp>
    </p:spTree>
    <p:extLst>
      <p:ext uri="{BB962C8B-B14F-4D97-AF65-F5344CB8AC3E}">
        <p14:creationId xmlns:p14="http://schemas.microsoft.com/office/powerpoint/2010/main" val="9466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620" y="149735"/>
            <a:ext cx="7661173" cy="854869"/>
          </a:xfrm>
        </p:spPr>
        <p:txBody>
          <a:bodyPr>
            <a:normAutofit/>
          </a:bodyPr>
          <a:lstStyle/>
          <a:p>
            <a:pPr>
              <a:defRPr/>
            </a:pPr>
            <a:r>
              <a:rPr lang="en-US" sz="3200" dirty="0"/>
              <a:t>Value Iteration</a:t>
            </a:r>
            <a:r>
              <a:rPr lang="en-US" altLang="zh-CN" sz="3200" dirty="0"/>
              <a:t>:</a:t>
            </a:r>
            <a:r>
              <a:rPr lang="zh-CN" altLang="en-US" sz="3200" dirty="0"/>
              <a:t> </a:t>
            </a:r>
            <a:r>
              <a:rPr lang="en-US" altLang="zh-CN" sz="3200" dirty="0"/>
              <a:t>Example</a:t>
            </a:r>
            <a:r>
              <a:rPr lang="zh-CN" altLang="en-US" sz="3200" dirty="0"/>
              <a:t> </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615" y="1134446"/>
                <a:ext cx="8359776" cy="3398044"/>
              </a:xfrm>
            </p:spPr>
            <p:txBody>
              <a:bodyPr>
                <a:normAutofit fontScale="70000" lnSpcReduction="20000"/>
              </a:bodyPr>
              <a:lstStyle/>
              <a:p>
                <a:pPr>
                  <a:defRPr/>
                </a:pPr>
                <a:r>
                  <a:rPr lang="en-US" altLang="zh-CN" sz="2600" dirty="0"/>
                  <a:t>We</a:t>
                </a:r>
                <a:r>
                  <a:rPr lang="zh-CN" altLang="en-US" sz="2600" dirty="0"/>
                  <a:t> </a:t>
                </a:r>
                <a:r>
                  <a:rPr lang="en-US" altLang="zh-CN" sz="2600" dirty="0"/>
                  <a:t>use</a:t>
                </a:r>
                <a:r>
                  <a:rPr lang="zh-CN" altLang="en-US" sz="2600" dirty="0"/>
                  <a:t> </a:t>
                </a:r>
                <a:r>
                  <a:rPr lang="en-US" altLang="zh-CN" sz="2600" dirty="0"/>
                  <a:t>the</a:t>
                </a:r>
                <a:r>
                  <a:rPr lang="zh-CN" altLang="en-US" sz="2600" dirty="0"/>
                  <a:t> </a:t>
                </a:r>
                <a:r>
                  <a:rPr lang="en-US" altLang="zh-CN" sz="2600" dirty="0"/>
                  <a:t>previous</a:t>
                </a:r>
                <a:r>
                  <a:rPr lang="zh-CN" altLang="en-US" sz="2600" dirty="0"/>
                  <a:t> </a:t>
                </a:r>
                <a:r>
                  <a:rPr lang="en-US" altLang="zh-CN" sz="2600" dirty="0"/>
                  <a:t>example</a:t>
                </a:r>
                <a:r>
                  <a:rPr lang="zh-CN" altLang="en-US" sz="2600" dirty="0"/>
                  <a:t> </a:t>
                </a:r>
                <a:r>
                  <a:rPr lang="en-US" altLang="zh-CN" sz="2600" dirty="0"/>
                  <a:t>and</a:t>
                </a:r>
                <a:r>
                  <a:rPr lang="zh-CN" altLang="en-US" sz="2600" dirty="0"/>
                  <a:t> </a:t>
                </a:r>
                <a:r>
                  <a:rPr lang="en-US" altLang="zh-CN" sz="2600" dirty="0"/>
                  <a:t>solve</a:t>
                </a:r>
                <a:r>
                  <a:rPr lang="zh-CN" altLang="en-US" sz="2600" dirty="0"/>
                  <a:t> </a:t>
                </a:r>
                <a:r>
                  <a:rPr lang="en-US" altLang="zh-CN" sz="2600" dirty="0"/>
                  <a:t>it</a:t>
                </a:r>
                <a:r>
                  <a:rPr lang="zh-CN" altLang="en-US" sz="2600" dirty="0"/>
                  <a:t> </a:t>
                </a:r>
                <a:r>
                  <a:rPr lang="en-US" altLang="zh-CN" sz="2600" dirty="0"/>
                  <a:t>using</a:t>
                </a:r>
                <a:r>
                  <a:rPr lang="zh-CN" altLang="en-US" sz="2600" dirty="0"/>
                  <a:t> </a:t>
                </a:r>
                <a:r>
                  <a:rPr lang="en-US" altLang="zh-CN" sz="2600" dirty="0"/>
                  <a:t>VI</a:t>
                </a:r>
              </a:p>
              <a:p>
                <a:pPr>
                  <a:defRPr/>
                </a:pPr>
                <a:r>
                  <a:rPr lang="en-US" altLang="zh-CN" sz="2600" dirty="0"/>
                  <a:t>Construct a Q table, Q(s, a)</a:t>
                </a:r>
              </a:p>
              <a:p>
                <a:pPr lvl="1">
                  <a:defRPr/>
                </a:pPr>
                <a:r>
                  <a:rPr lang="en-US" altLang="zh-CN" sz="2100" dirty="0"/>
                  <a:t>3</a:t>
                </a:r>
                <a:r>
                  <a:rPr lang="zh-CN" altLang="en-US" sz="2100" dirty="0"/>
                  <a:t> </a:t>
                </a:r>
                <a:r>
                  <a:rPr lang="en-US" altLang="zh-CN" sz="2100" dirty="0"/>
                  <a:t>rows</a:t>
                </a:r>
                <a:r>
                  <a:rPr lang="zh-CN" altLang="en-US" sz="2100" dirty="0"/>
                  <a:t> </a:t>
                </a:r>
                <a:r>
                  <a:rPr lang="en-US" altLang="zh-CN" sz="2100" dirty="0"/>
                  <a:t>(3</a:t>
                </a:r>
                <a:r>
                  <a:rPr lang="zh-CN" altLang="en-US" sz="2100" dirty="0"/>
                  <a:t> </a:t>
                </a:r>
                <a:r>
                  <a:rPr lang="en-US" altLang="zh-CN" sz="2100" dirty="0"/>
                  <a:t>states)</a:t>
                </a:r>
                <a:r>
                  <a:rPr lang="zh-CN" altLang="en-US" sz="2100" dirty="0"/>
                  <a:t> </a:t>
                </a:r>
                <a:r>
                  <a:rPr lang="en-US" altLang="zh-CN" sz="2100" dirty="0"/>
                  <a:t>and</a:t>
                </a:r>
                <a:r>
                  <a:rPr lang="zh-CN" altLang="en-US" sz="2100" dirty="0"/>
                  <a:t> </a:t>
                </a:r>
                <a:r>
                  <a:rPr lang="en-US" altLang="zh-CN" sz="2100" dirty="0"/>
                  <a:t>2</a:t>
                </a:r>
                <a:r>
                  <a:rPr lang="zh-CN" altLang="en-US" sz="2100" dirty="0"/>
                  <a:t> </a:t>
                </a:r>
                <a:r>
                  <a:rPr lang="en-US" altLang="zh-CN" sz="2100" dirty="0"/>
                  <a:t>columns</a:t>
                </a:r>
                <a:r>
                  <a:rPr lang="zh-CN" altLang="en-US" sz="2100" dirty="0"/>
                  <a:t> </a:t>
                </a:r>
                <a:r>
                  <a:rPr lang="en-US" altLang="zh-CN" sz="2100" dirty="0"/>
                  <a:t>(2</a:t>
                </a:r>
                <a:r>
                  <a:rPr lang="zh-CN" altLang="en-US" sz="2100" dirty="0"/>
                  <a:t> </a:t>
                </a:r>
                <a:r>
                  <a:rPr lang="en-US" altLang="zh-CN" sz="2100" dirty="0"/>
                  <a:t>actions)</a:t>
                </a:r>
              </a:p>
              <a:p>
                <a:pPr lvl="1">
                  <a:defRPr/>
                </a:pPr>
                <a14:m>
                  <m:oMath xmlns:m="http://schemas.openxmlformats.org/officeDocument/2006/math">
                    <m:r>
                      <a:rPr lang="en-US" altLang="zh-CN" sz="2100" i="1" dirty="0" smtClean="0">
                        <a:latin typeface="Cambria Math" panose="02040503050406030204" pitchFamily="18" charset="0"/>
                      </a:rPr>
                      <m:t> </m:t>
                    </m:r>
                    <m:sSub>
                      <m:sSubPr>
                        <m:ctrlPr>
                          <a:rPr lang="en-US" altLang="zh-CN" sz="2100" b="0" i="1" dirty="0" smtClean="0">
                            <a:latin typeface="Cambria Math" panose="02040503050406030204" pitchFamily="18" charset="0"/>
                          </a:rPr>
                        </m:ctrlPr>
                      </m:sSubPr>
                      <m:e>
                        <m:r>
                          <a:rPr lang="en-US" altLang="zh-CN" sz="2100" b="0" i="1" dirty="0" smtClean="0">
                            <a:latin typeface="Cambria Math" panose="02040503050406030204" pitchFamily="18" charset="0"/>
                          </a:rPr>
                          <m:t>𝑉</m:t>
                        </m:r>
                      </m:e>
                      <m:sub>
                        <m:r>
                          <a:rPr lang="en-US" altLang="zh-CN" sz="2100" b="0" i="1" dirty="0" smtClean="0">
                            <a:latin typeface="Cambria Math" panose="02040503050406030204" pitchFamily="18" charset="0"/>
                          </a:rPr>
                          <m:t>0</m:t>
                        </m:r>
                      </m:sub>
                    </m:sSub>
                    <m:r>
                      <a:rPr lang="en-US" altLang="zh-CN" sz="2100" b="0" i="1" dirty="0" smtClean="0">
                        <a:latin typeface="Cambria Math" panose="02040503050406030204" pitchFamily="18" charset="0"/>
                      </a:rPr>
                      <m:t>=[0,</m:t>
                    </m:r>
                    <m:r>
                      <a:rPr lang="zh-CN" altLang="en-US" sz="2100" b="0" i="1" dirty="0" smtClean="0">
                        <a:latin typeface="Cambria Math" panose="02040503050406030204" pitchFamily="18" charset="0"/>
                      </a:rPr>
                      <m:t> </m:t>
                    </m:r>
                    <m:r>
                      <a:rPr lang="en-US" altLang="zh-CN" sz="2100" b="0" i="1" dirty="0" smtClean="0">
                        <a:latin typeface="Cambria Math" panose="02040503050406030204" pitchFamily="18" charset="0"/>
                      </a:rPr>
                      <m:t>0,</m:t>
                    </m:r>
                    <m:r>
                      <a:rPr lang="zh-CN" altLang="en-US" sz="2100" b="0" i="1" dirty="0" smtClean="0">
                        <a:latin typeface="Cambria Math" panose="02040503050406030204" pitchFamily="18" charset="0"/>
                      </a:rPr>
                      <m:t> </m:t>
                    </m:r>
                    <m:r>
                      <a:rPr lang="en-US" altLang="zh-CN" sz="2100" b="0" i="1" dirty="0" smtClean="0">
                        <a:latin typeface="Cambria Math" panose="02040503050406030204" pitchFamily="18" charset="0"/>
                      </a:rPr>
                      <m:t>0]</m:t>
                    </m:r>
                  </m:oMath>
                </a14:m>
                <a:r>
                  <a:rPr lang="zh-CN" altLang="en-US" sz="2100" dirty="0"/>
                  <a:t>  </a:t>
                </a:r>
                <a:r>
                  <a:rPr lang="en-US" altLang="zh-CN" sz="2100" dirty="0"/>
                  <a:t>#</a:t>
                </a:r>
                <a:r>
                  <a:rPr lang="zh-CN" altLang="en-US" sz="2100" dirty="0"/>
                  <a:t> </a:t>
                </a:r>
                <a:r>
                  <a:rPr lang="en-US" altLang="zh-CN" sz="2100" dirty="0"/>
                  <a:t>3</a:t>
                </a:r>
                <a:r>
                  <a:rPr lang="zh-CN" altLang="en-US" sz="2100" dirty="0"/>
                  <a:t> </a:t>
                </a:r>
                <a:r>
                  <a:rPr lang="en-US" altLang="zh-CN" sz="2100" dirty="0"/>
                  <a:t>states</a:t>
                </a:r>
              </a:p>
              <a:p>
                <a:pPr lvl="1">
                  <a:defRPr/>
                </a:pPr>
                <a:endParaRPr lang="en-US" altLang="zh-CN" sz="1700" dirty="0"/>
              </a:p>
              <a:p>
                <a:pPr lvl="1">
                  <a:defRPr/>
                </a:pPr>
                <a:endParaRPr lang="en-US" altLang="zh-CN" sz="1700" dirty="0"/>
              </a:p>
              <a:p>
                <a:pPr algn="ctr">
                  <a:defRPr/>
                </a:pPr>
                <a:endParaRPr lang="en-US" altLang="zh-CN" sz="2100" dirty="0"/>
              </a:p>
              <a:p>
                <a:pPr>
                  <a:defRPr/>
                </a:pPr>
                <a:endParaRPr lang="en-US" sz="2100" dirty="0"/>
              </a:p>
              <a:p>
                <a:pPr>
                  <a:defRPr/>
                </a:pPr>
                <a:endParaRPr lang="en-US" sz="2100" dirty="0"/>
              </a:p>
              <a:p>
                <a:pPr>
                  <a:defRPr/>
                </a:pPr>
                <a:endParaRPr lang="en-US" sz="2100" dirty="0"/>
              </a:p>
              <a:p>
                <a:pPr lvl="1">
                  <a:defRPr/>
                </a:pPr>
                <a:endParaRPr lang="en-US" sz="1700" dirty="0"/>
              </a:p>
              <a:p>
                <a:pPr>
                  <a:buFont typeface="Wingdings" panose="05000000000000000000" pitchFamily="2" charset="2"/>
                  <a:buNone/>
                  <a:defRPr/>
                </a:pPr>
                <a:br>
                  <a:rPr lang="en-US" dirty="0"/>
                </a:b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615" y="1134446"/>
                <a:ext cx="8359776" cy="3398044"/>
              </a:xfrm>
              <a:blipFill>
                <a:blip r:embed="rId3"/>
                <a:stretch>
                  <a:fillRect l="-455" t="-2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0B37CA9A-AC5C-C84C-A89B-FE01EF6B5E4F}"/>
                  </a:ext>
                </a:extLst>
              </p:cNvPr>
              <p:cNvGraphicFramePr>
                <a:graphicFrameLocks noGrp="1"/>
              </p:cNvGraphicFramePr>
              <p:nvPr>
                <p:extLst>
                  <p:ext uri="{D42A27DB-BD31-4B8C-83A1-F6EECF244321}">
                    <p14:modId xmlns:p14="http://schemas.microsoft.com/office/powerpoint/2010/main" val="1530160506"/>
                  </p:ext>
                </p:extLst>
              </p:nvPr>
            </p:nvGraphicFramePr>
            <p:xfrm>
              <a:off x="1990907" y="2612578"/>
              <a:ext cx="1323833" cy="1341120"/>
            </p:xfrm>
            <a:graphic>
              <a:graphicData uri="http://schemas.openxmlformats.org/drawingml/2006/table">
                <a:tbl>
                  <a:tblPr firstRow="1" bandRow="1">
                    <a:tableStyleId>{5940675A-B579-460E-94D1-54222C63F5DA}</a:tableStyleId>
                  </a:tblPr>
                  <a:tblGrid>
                    <a:gridCol w="429904">
                      <a:extLst>
                        <a:ext uri="{9D8B030D-6E8A-4147-A177-3AD203B41FA5}">
                          <a16:colId xmlns:a16="http://schemas.microsoft.com/office/drawing/2014/main" val="1388148709"/>
                        </a:ext>
                      </a:extLst>
                    </a:gridCol>
                    <a:gridCol w="409433">
                      <a:extLst>
                        <a:ext uri="{9D8B030D-6E8A-4147-A177-3AD203B41FA5}">
                          <a16:colId xmlns:a16="http://schemas.microsoft.com/office/drawing/2014/main" val="2372671057"/>
                        </a:ext>
                      </a:extLst>
                    </a:gridCol>
                    <a:gridCol w="484496">
                      <a:extLst>
                        <a:ext uri="{9D8B030D-6E8A-4147-A177-3AD203B41FA5}">
                          <a16:colId xmlns:a16="http://schemas.microsoft.com/office/drawing/2014/main" val="3675591605"/>
                        </a:ext>
                      </a:extLst>
                    </a:gridCol>
                  </a:tblGrid>
                  <a:tr h="170793">
                    <a:tc>
                      <a:txBody>
                        <a:bodyPr/>
                        <a:lstStyle/>
                        <a:p>
                          <a:pPr algn="ctr"/>
                          <a:endParaRPr 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0</m:t>
                                    </m:r>
                                  </m:sub>
                                </m:sSub>
                              </m:oMath>
                            </m:oMathPara>
                          </a14:m>
                          <a:endParaRPr 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1</m:t>
                                    </m:r>
                                  </m:sub>
                                </m:sSub>
                              </m:oMath>
                            </m:oMathPara>
                          </a14:m>
                          <a:endParaRPr lang="en-US" sz="1600" dirty="0"/>
                        </a:p>
                      </a:txBody>
                      <a:tcPr/>
                    </a:tc>
                    <a:extLst>
                      <a:ext uri="{0D108BD9-81ED-4DB2-BD59-A6C34878D82A}">
                        <a16:rowId xmlns:a16="http://schemas.microsoft.com/office/drawing/2014/main" val="129060474"/>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0</m:t>
                                    </m:r>
                                  </m:sub>
                                </m:sSub>
                              </m:oMath>
                            </m:oMathPara>
                          </a14:m>
                          <a:endParaRPr lang="en-US" sz="1600" dirty="0"/>
                        </a:p>
                      </a:txBody>
                      <a:tcPr/>
                    </a:tc>
                    <a:tc>
                      <a:txBody>
                        <a:bodyPr/>
                        <a:lstStyle/>
                        <a:p>
                          <a:pPr algn="ctr"/>
                          <a:r>
                            <a:rPr lang="en-US" altLang="zh-CN" sz="1400" dirty="0"/>
                            <a:t>0</a:t>
                          </a:r>
                          <a:endParaRPr lang="en-US" sz="1400" dirty="0"/>
                        </a:p>
                      </a:txBody>
                      <a:tcPr/>
                    </a:tc>
                    <a:tc>
                      <a:txBody>
                        <a:bodyPr/>
                        <a:lstStyle/>
                        <a:p>
                          <a:pPr algn="ctr"/>
                          <a:r>
                            <a:rPr lang="en-US" altLang="zh-CN" sz="1400" dirty="0"/>
                            <a:t>0</a:t>
                          </a:r>
                          <a:endParaRPr lang="en-US" sz="1400" dirty="0"/>
                        </a:p>
                      </a:txBody>
                      <a:tcPr/>
                    </a:tc>
                    <a:extLst>
                      <a:ext uri="{0D108BD9-81ED-4DB2-BD59-A6C34878D82A}">
                        <a16:rowId xmlns:a16="http://schemas.microsoft.com/office/drawing/2014/main" val="1313495707"/>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1</m:t>
                                    </m:r>
                                  </m:sub>
                                </m:sSub>
                              </m:oMath>
                            </m:oMathPara>
                          </a14:m>
                          <a:endParaRPr lang="en-US" sz="1600" dirty="0"/>
                        </a:p>
                      </a:txBody>
                      <a:tcPr/>
                    </a:tc>
                    <a:tc>
                      <a:txBody>
                        <a:bodyPr/>
                        <a:lstStyle/>
                        <a:p>
                          <a:pPr algn="ctr"/>
                          <a:r>
                            <a:rPr lang="en-US" altLang="zh-CN" sz="1400" dirty="0">
                              <a:solidFill>
                                <a:schemeClr val="tx1"/>
                              </a:solidFill>
                            </a:rPr>
                            <a:t>3.5</a:t>
                          </a:r>
                          <a:endParaRPr lang="en-US" sz="1400" dirty="0">
                            <a:solidFill>
                              <a:schemeClr val="tx1"/>
                            </a:solidFill>
                          </a:endParaRPr>
                        </a:p>
                      </a:txBody>
                      <a:tcPr/>
                    </a:tc>
                    <a:tc>
                      <a:txBody>
                        <a:bodyPr/>
                        <a:lstStyle/>
                        <a:p>
                          <a:pPr algn="ctr"/>
                          <a:r>
                            <a:rPr lang="en-US" altLang="zh-CN" sz="1400" dirty="0"/>
                            <a:t>0</a:t>
                          </a:r>
                          <a:endParaRPr lang="en-US" sz="1400" dirty="0"/>
                        </a:p>
                      </a:txBody>
                      <a:tcPr/>
                    </a:tc>
                    <a:extLst>
                      <a:ext uri="{0D108BD9-81ED-4DB2-BD59-A6C34878D82A}">
                        <a16:rowId xmlns:a16="http://schemas.microsoft.com/office/drawing/2014/main" val="3674736196"/>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2</m:t>
                                    </m:r>
                                  </m:sub>
                                </m:sSub>
                              </m:oMath>
                            </m:oMathPara>
                          </a14:m>
                          <a:endParaRPr lang="en-US" sz="1600" dirty="0"/>
                        </a:p>
                      </a:txBody>
                      <a:tcPr/>
                    </a:tc>
                    <a:tc>
                      <a:txBody>
                        <a:bodyPr/>
                        <a:lstStyle/>
                        <a:p>
                          <a:pPr algn="ctr"/>
                          <a:r>
                            <a:rPr lang="en-US" altLang="zh-CN" sz="1400" dirty="0"/>
                            <a:t>0</a:t>
                          </a:r>
                          <a:endParaRPr lang="en-US" sz="1400" dirty="0"/>
                        </a:p>
                      </a:txBody>
                      <a:tcPr/>
                    </a:tc>
                    <a:tc>
                      <a:txBody>
                        <a:bodyPr/>
                        <a:lstStyle/>
                        <a:p>
                          <a:pPr algn="ctr"/>
                          <a:r>
                            <a:rPr lang="en-US" altLang="zh-CN" sz="1400" dirty="0"/>
                            <a:t>-0.3</a:t>
                          </a:r>
                          <a:endParaRPr lang="en-US" sz="1400" dirty="0"/>
                        </a:p>
                      </a:txBody>
                      <a:tcPr/>
                    </a:tc>
                    <a:extLst>
                      <a:ext uri="{0D108BD9-81ED-4DB2-BD59-A6C34878D82A}">
                        <a16:rowId xmlns:a16="http://schemas.microsoft.com/office/drawing/2014/main" val="3317516601"/>
                      </a:ext>
                    </a:extLst>
                  </a:tr>
                </a:tbl>
              </a:graphicData>
            </a:graphic>
          </p:graphicFrame>
        </mc:Choice>
        <mc:Fallback xmlns="">
          <p:graphicFrame>
            <p:nvGraphicFramePr>
              <p:cNvPr id="11" name="Table 10">
                <a:extLst>
                  <a:ext uri="{FF2B5EF4-FFF2-40B4-BE49-F238E27FC236}">
                    <a16:creationId xmlns:a16="http://schemas.microsoft.com/office/drawing/2014/main" id="{0B37CA9A-AC5C-C84C-A89B-FE01EF6B5E4F}"/>
                  </a:ext>
                </a:extLst>
              </p:cNvPr>
              <p:cNvGraphicFramePr>
                <a:graphicFrameLocks noGrp="1"/>
              </p:cNvGraphicFramePr>
              <p:nvPr>
                <p:extLst>
                  <p:ext uri="{D42A27DB-BD31-4B8C-83A1-F6EECF244321}">
                    <p14:modId xmlns:p14="http://schemas.microsoft.com/office/powerpoint/2010/main" val="1530160506"/>
                  </p:ext>
                </p:extLst>
              </p:nvPr>
            </p:nvGraphicFramePr>
            <p:xfrm>
              <a:off x="1990907" y="2612578"/>
              <a:ext cx="1323833" cy="1341120"/>
            </p:xfrm>
            <a:graphic>
              <a:graphicData uri="http://schemas.openxmlformats.org/drawingml/2006/table">
                <a:tbl>
                  <a:tblPr firstRow="1" bandRow="1">
                    <a:tableStyleId>{5940675A-B579-460E-94D1-54222C63F5DA}</a:tableStyleId>
                  </a:tblPr>
                  <a:tblGrid>
                    <a:gridCol w="429904">
                      <a:extLst>
                        <a:ext uri="{9D8B030D-6E8A-4147-A177-3AD203B41FA5}">
                          <a16:colId xmlns:a16="http://schemas.microsoft.com/office/drawing/2014/main" val="1388148709"/>
                        </a:ext>
                      </a:extLst>
                    </a:gridCol>
                    <a:gridCol w="409433">
                      <a:extLst>
                        <a:ext uri="{9D8B030D-6E8A-4147-A177-3AD203B41FA5}">
                          <a16:colId xmlns:a16="http://schemas.microsoft.com/office/drawing/2014/main" val="2372671057"/>
                        </a:ext>
                      </a:extLst>
                    </a:gridCol>
                    <a:gridCol w="484496">
                      <a:extLst>
                        <a:ext uri="{9D8B030D-6E8A-4147-A177-3AD203B41FA5}">
                          <a16:colId xmlns:a16="http://schemas.microsoft.com/office/drawing/2014/main" val="3675591605"/>
                        </a:ext>
                      </a:extLst>
                    </a:gridCol>
                  </a:tblGrid>
                  <a:tr h="335280">
                    <a:tc>
                      <a:txBody>
                        <a:bodyPr/>
                        <a:lstStyle/>
                        <a:p>
                          <a:pPr algn="ctr"/>
                          <a:endParaRPr lang="en-US" sz="1600" dirty="0"/>
                        </a:p>
                      </a:txBody>
                      <a:tcPr/>
                    </a:tc>
                    <a:tc>
                      <a:txBody>
                        <a:bodyPr/>
                        <a:lstStyle/>
                        <a:p>
                          <a:endParaRPr lang="en-US"/>
                        </a:p>
                      </a:txBody>
                      <a:tcPr>
                        <a:blipFill>
                          <a:blip r:embed="rId4"/>
                          <a:stretch>
                            <a:fillRect l="-103030" t="-3704" r="-118182" b="-303704"/>
                          </a:stretch>
                        </a:blipFill>
                      </a:tcPr>
                    </a:tc>
                    <a:tc>
                      <a:txBody>
                        <a:bodyPr/>
                        <a:lstStyle/>
                        <a:p>
                          <a:endParaRPr lang="en-US"/>
                        </a:p>
                      </a:txBody>
                      <a:tcPr>
                        <a:blipFill>
                          <a:blip r:embed="rId4"/>
                          <a:stretch>
                            <a:fillRect l="-171795" t="-3704" b="-303704"/>
                          </a:stretch>
                        </a:blipFill>
                      </a:tcPr>
                    </a:tc>
                    <a:extLst>
                      <a:ext uri="{0D108BD9-81ED-4DB2-BD59-A6C34878D82A}">
                        <a16:rowId xmlns:a16="http://schemas.microsoft.com/office/drawing/2014/main" val="129060474"/>
                      </a:ext>
                    </a:extLst>
                  </a:tr>
                  <a:tr h="335280">
                    <a:tc>
                      <a:txBody>
                        <a:bodyPr/>
                        <a:lstStyle/>
                        <a:p>
                          <a:endParaRPr lang="en-US"/>
                        </a:p>
                      </a:txBody>
                      <a:tcPr>
                        <a:blipFill>
                          <a:blip r:embed="rId4"/>
                          <a:stretch>
                            <a:fillRect t="-103704" r="-211765" b="-203704"/>
                          </a:stretch>
                        </a:blipFill>
                      </a:tcPr>
                    </a:tc>
                    <a:tc>
                      <a:txBody>
                        <a:bodyPr/>
                        <a:lstStyle/>
                        <a:p>
                          <a:pPr algn="ctr"/>
                          <a:r>
                            <a:rPr lang="en-US" altLang="zh-CN" sz="1400" dirty="0"/>
                            <a:t>0</a:t>
                          </a:r>
                          <a:endParaRPr lang="en-US" sz="1400" dirty="0"/>
                        </a:p>
                      </a:txBody>
                      <a:tcPr/>
                    </a:tc>
                    <a:tc>
                      <a:txBody>
                        <a:bodyPr/>
                        <a:lstStyle/>
                        <a:p>
                          <a:pPr algn="ctr"/>
                          <a:r>
                            <a:rPr lang="en-US" altLang="zh-CN" sz="1400" dirty="0"/>
                            <a:t>0</a:t>
                          </a:r>
                          <a:endParaRPr lang="en-US" sz="1400" dirty="0"/>
                        </a:p>
                      </a:txBody>
                      <a:tcPr/>
                    </a:tc>
                    <a:extLst>
                      <a:ext uri="{0D108BD9-81ED-4DB2-BD59-A6C34878D82A}">
                        <a16:rowId xmlns:a16="http://schemas.microsoft.com/office/drawing/2014/main" val="1313495707"/>
                      </a:ext>
                    </a:extLst>
                  </a:tr>
                  <a:tr h="335280">
                    <a:tc>
                      <a:txBody>
                        <a:bodyPr/>
                        <a:lstStyle/>
                        <a:p>
                          <a:endParaRPr lang="en-US"/>
                        </a:p>
                      </a:txBody>
                      <a:tcPr>
                        <a:blipFill>
                          <a:blip r:embed="rId4"/>
                          <a:stretch>
                            <a:fillRect t="-211538" r="-211765" b="-111538"/>
                          </a:stretch>
                        </a:blipFill>
                      </a:tcPr>
                    </a:tc>
                    <a:tc>
                      <a:txBody>
                        <a:bodyPr/>
                        <a:lstStyle/>
                        <a:p>
                          <a:pPr algn="ctr"/>
                          <a:r>
                            <a:rPr lang="en-US" altLang="zh-CN" sz="1400" dirty="0">
                              <a:solidFill>
                                <a:schemeClr val="tx1"/>
                              </a:solidFill>
                            </a:rPr>
                            <a:t>3.5</a:t>
                          </a:r>
                          <a:endParaRPr lang="en-US" sz="1400" dirty="0">
                            <a:solidFill>
                              <a:schemeClr val="tx1"/>
                            </a:solidFill>
                          </a:endParaRPr>
                        </a:p>
                      </a:txBody>
                      <a:tcPr/>
                    </a:tc>
                    <a:tc>
                      <a:txBody>
                        <a:bodyPr/>
                        <a:lstStyle/>
                        <a:p>
                          <a:pPr algn="ctr"/>
                          <a:r>
                            <a:rPr lang="en-US" altLang="zh-CN" sz="1400" dirty="0"/>
                            <a:t>0</a:t>
                          </a:r>
                          <a:endParaRPr lang="en-US" sz="1400" dirty="0"/>
                        </a:p>
                      </a:txBody>
                      <a:tcPr/>
                    </a:tc>
                    <a:extLst>
                      <a:ext uri="{0D108BD9-81ED-4DB2-BD59-A6C34878D82A}">
                        <a16:rowId xmlns:a16="http://schemas.microsoft.com/office/drawing/2014/main" val="3674736196"/>
                      </a:ext>
                    </a:extLst>
                  </a:tr>
                  <a:tr h="335280">
                    <a:tc>
                      <a:txBody>
                        <a:bodyPr/>
                        <a:lstStyle/>
                        <a:p>
                          <a:endParaRPr lang="en-US"/>
                        </a:p>
                      </a:txBody>
                      <a:tcPr>
                        <a:blipFill>
                          <a:blip r:embed="rId4"/>
                          <a:stretch>
                            <a:fillRect t="-300000" r="-211765" b="-7407"/>
                          </a:stretch>
                        </a:blipFill>
                      </a:tcPr>
                    </a:tc>
                    <a:tc>
                      <a:txBody>
                        <a:bodyPr/>
                        <a:lstStyle/>
                        <a:p>
                          <a:pPr algn="ctr"/>
                          <a:r>
                            <a:rPr lang="en-US" altLang="zh-CN" sz="1400" dirty="0"/>
                            <a:t>0</a:t>
                          </a:r>
                          <a:endParaRPr lang="en-US" sz="1400" dirty="0"/>
                        </a:p>
                      </a:txBody>
                      <a:tcPr/>
                    </a:tc>
                    <a:tc>
                      <a:txBody>
                        <a:bodyPr/>
                        <a:lstStyle/>
                        <a:p>
                          <a:pPr algn="ctr"/>
                          <a:r>
                            <a:rPr lang="en-US" altLang="zh-CN" sz="1400" dirty="0"/>
                            <a:t>-0.3</a:t>
                          </a:r>
                          <a:endParaRPr lang="en-US" sz="1400" dirty="0"/>
                        </a:p>
                      </a:txBody>
                      <a:tcPr/>
                    </a:tc>
                    <a:extLst>
                      <a:ext uri="{0D108BD9-81ED-4DB2-BD59-A6C34878D82A}">
                        <a16:rowId xmlns:a16="http://schemas.microsoft.com/office/drawing/2014/main" val="3317516601"/>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72C970B-B645-0D41-886E-7FD55FF1B8E5}"/>
                  </a:ext>
                </a:extLst>
              </p:cNvPr>
              <p:cNvSpPr txBox="1"/>
              <p:nvPr/>
            </p:nvSpPr>
            <p:spPr>
              <a:xfrm>
                <a:off x="4272773" y="2825123"/>
                <a:ext cx="4058661" cy="6463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𝑄</m:t>
                          </m:r>
                        </m:e>
                        <m:sub>
                          <m:r>
                            <a:rPr lang="en-US" altLang="zh-CN" sz="1400" b="0" i="1" smtClean="0">
                              <a:latin typeface="Cambria Math" panose="02040503050406030204" pitchFamily="18" charset="0"/>
                            </a:rPr>
                            <m:t>1</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0</m:t>
                              </m:r>
                            </m:sub>
                          </m:sSub>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𝑃</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0</m:t>
                              </m:r>
                            </m:sub>
                          </m:sSub>
                        </m:e>
                      </m:d>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𝑟</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0</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𝛾</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𝑉</m:t>
                              </m:r>
                            </m:e>
                            <m:sub>
                              <m:r>
                                <a:rPr lang="en-US" altLang="zh-CN" sz="1400" b="0" i="1" smtClean="0">
                                  <a:latin typeface="Cambria Math" panose="02040503050406030204" pitchFamily="18" charset="0"/>
                                </a:rPr>
                                <m:t>𝑜</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e>
                      </m:d>
                      <m:r>
                        <a:rPr lang="en-US" altLang="zh-CN" sz="1400" b="0" i="1" smtClean="0">
                          <a:latin typeface="Cambria Math" panose="02040503050406030204" pitchFamily="18" charset="0"/>
                        </a:rPr>
                        <m:t>+</m:t>
                      </m:r>
                    </m:oMath>
                  </m:oMathPara>
                </a14:m>
                <a:br>
                  <a:rPr lang="en-HK" altLang="zh-CN" sz="1400" b="0" i="1" dirty="0">
                    <a:latin typeface="Cambria Math" panose="02040503050406030204" pitchFamily="18" charset="0"/>
                  </a:rPr>
                </a:br>
                <a:r>
                  <a:rPr lang="zh-CN" altLang="en-US" sz="1400" b="0" i="1" dirty="0">
                    <a:latin typeface="Cambria Math" panose="02040503050406030204" pitchFamily="18" charset="0"/>
                  </a:rPr>
                  <a:t>                            </a:t>
                </a:r>
                <a14:m>
                  <m:oMath xmlns:m="http://schemas.openxmlformats.org/officeDocument/2006/math">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0</m:t>
                            </m:r>
                          </m:sub>
                        </m:sSub>
                      </m:e>
                    </m:d>
                  </m:oMath>
                </a14:m>
                <a:r>
                  <a:rPr lang="en-US" altLang="zh-CN" sz="1400" dirty="0"/>
                  <a:t> </a:t>
                </a:r>
                <a14:m>
                  <m:oMath xmlns:m="http://schemas.openxmlformats.org/officeDocument/2006/math">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𝑟</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𝑉</m:t>
                            </m:r>
                          </m:e>
                          <m:sub>
                            <m:r>
                              <a:rPr lang="en-US" altLang="zh-CN" sz="1400" i="1">
                                <a:latin typeface="Cambria Math" panose="02040503050406030204" pitchFamily="18" charset="0"/>
                              </a:rPr>
                              <m:t>𝑜</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d>
                      </m:e>
                    </m:d>
                    <m:r>
                      <a:rPr lang="en-US" altLang="zh-CN" sz="1400" i="1">
                        <a:latin typeface="Cambria Math" panose="02040503050406030204" pitchFamily="18" charset="0"/>
                      </a:rPr>
                      <m:t> </m:t>
                    </m:r>
                    <m:r>
                      <a:rPr lang="en-US" altLang="zh-CN" sz="1400" b="0" i="0" smtClean="0">
                        <a:latin typeface="Cambria Math" panose="02040503050406030204" pitchFamily="18" charset="0"/>
                      </a:rPr>
                      <m:t>+</m:t>
                    </m:r>
                  </m:oMath>
                </a14:m>
                <a:br>
                  <a:rPr lang="en-HK" altLang="zh-CN" sz="1400" dirty="0"/>
                </a:br>
                <a14:m>
                  <m:oMath xmlns:m="http://schemas.openxmlformats.org/officeDocument/2006/math">
                    <m:r>
                      <a:rPr lang="zh-CN" altLang="en-US" sz="1400" b="0" i="0" smtClean="0">
                        <a:latin typeface="Cambria Math" panose="02040503050406030204" pitchFamily="18" charset="0"/>
                      </a:rPr>
                      <m:t>                            </m:t>
                    </m:r>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0</m:t>
                            </m:r>
                          </m:sub>
                        </m:sSub>
                      </m:e>
                    </m:d>
                  </m:oMath>
                </a14:m>
                <a:r>
                  <a:rPr lang="en-US" altLang="zh-CN" sz="1400" dirty="0"/>
                  <a:t> </a:t>
                </a:r>
                <a14:m>
                  <m:oMath xmlns:m="http://schemas.openxmlformats.org/officeDocument/2006/math">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𝑟</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𝑉</m:t>
                            </m:r>
                          </m:e>
                          <m:sub>
                            <m:r>
                              <a:rPr lang="en-US" altLang="zh-CN" sz="1400" i="1">
                                <a:latin typeface="Cambria Math" panose="02040503050406030204" pitchFamily="18" charset="0"/>
                              </a:rPr>
                              <m:t>𝑜</m:t>
                            </m:r>
                          </m:sub>
                        </m:sSub>
                        <m:d>
                          <m:dPr>
                            <m:ctrlPr>
                              <a:rPr lang="en-US" altLang="zh-CN" sz="1400" i="1">
                                <a:latin typeface="Cambria Math" panose="02040503050406030204" pitchFamily="18" charset="0"/>
                              </a:rPr>
                            </m:ctrlPr>
                          </m:dPr>
                          <m:e>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d>
                      </m:e>
                    </m:d>
                  </m:oMath>
                </a14:m>
                <a:endParaRPr lang="en-US" altLang="zh-CN" sz="1400" dirty="0"/>
              </a:p>
            </p:txBody>
          </p:sp>
        </mc:Choice>
        <mc:Fallback xmlns="">
          <p:sp>
            <p:nvSpPr>
              <p:cNvPr id="13" name="TextBox 12">
                <a:extLst>
                  <a:ext uri="{FF2B5EF4-FFF2-40B4-BE49-F238E27FC236}">
                    <a16:creationId xmlns:a16="http://schemas.microsoft.com/office/drawing/2014/main" id="{E72C970B-B645-0D41-886E-7FD55FF1B8E5}"/>
                  </a:ext>
                </a:extLst>
              </p:cNvPr>
              <p:cNvSpPr txBox="1">
                <a:spLocks noRot="1" noChangeAspect="1" noMove="1" noResize="1" noEditPoints="1" noAdjustHandles="1" noChangeArrowheads="1" noChangeShapeType="1" noTextEdit="1"/>
              </p:cNvSpPr>
              <p:nvPr/>
            </p:nvSpPr>
            <p:spPr>
              <a:xfrm>
                <a:off x="4272773" y="2825123"/>
                <a:ext cx="4058661" cy="646331"/>
              </a:xfrm>
              <a:prstGeom prst="rect">
                <a:avLst/>
              </a:prstGeom>
              <a:blipFill>
                <a:blip r:embed="rId6"/>
                <a:stretch>
                  <a:fillRect l="-2188"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28F2BBA-AF80-614B-8A7D-19D7B622DF98}"/>
                  </a:ext>
                </a:extLst>
              </p:cNvPr>
              <p:cNvSpPr txBox="1"/>
              <p:nvPr/>
            </p:nvSpPr>
            <p:spPr>
              <a:xfrm>
                <a:off x="2508162" y="2252007"/>
                <a:ext cx="3030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m:t>
                          </m:r>
                        </m:sub>
                      </m:sSub>
                    </m:oMath>
                  </m:oMathPara>
                </a14:m>
                <a:endParaRPr lang="en-HK" altLang="zh-CN" b="0" dirty="0"/>
              </a:p>
            </p:txBody>
          </p:sp>
        </mc:Choice>
        <mc:Fallback xmlns="">
          <p:sp>
            <p:nvSpPr>
              <p:cNvPr id="14" name="TextBox 13">
                <a:extLst>
                  <a:ext uri="{FF2B5EF4-FFF2-40B4-BE49-F238E27FC236}">
                    <a16:creationId xmlns:a16="http://schemas.microsoft.com/office/drawing/2014/main" id="{C28F2BBA-AF80-614B-8A7D-19D7B622DF98}"/>
                  </a:ext>
                </a:extLst>
              </p:cNvPr>
              <p:cNvSpPr txBox="1">
                <a:spLocks noRot="1" noChangeAspect="1" noMove="1" noResize="1" noEditPoints="1" noAdjustHandles="1" noChangeArrowheads="1" noChangeShapeType="1" noTextEdit="1"/>
              </p:cNvSpPr>
              <p:nvPr/>
            </p:nvSpPr>
            <p:spPr>
              <a:xfrm>
                <a:off x="2508162" y="2252007"/>
                <a:ext cx="303096" cy="276999"/>
              </a:xfrm>
              <a:prstGeom prst="rect">
                <a:avLst/>
              </a:prstGeom>
              <a:blipFill>
                <a:blip r:embed="rId7"/>
                <a:stretch>
                  <a:fillRect l="-16000" r="-4000"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01DDF02-501A-294C-947E-9EF1278461A5}"/>
                  </a:ext>
                </a:extLst>
              </p:cNvPr>
              <p:cNvSpPr/>
              <p:nvPr/>
            </p:nvSpPr>
            <p:spPr>
              <a:xfrm>
                <a:off x="4116855" y="3686965"/>
                <a:ext cx="489089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m:rPr>
                              <m:sty m:val="p"/>
                            </m:rPr>
                            <a:rPr lang="en-US" altLang="zh-CN" sz="1400" b="0" i="0" smtClean="0">
                              <a:latin typeface="Cambria Math" panose="02040503050406030204" pitchFamily="18" charset="0"/>
                            </a:rPr>
                            <m:t>Q</m:t>
                          </m:r>
                        </m:e>
                        <m:sub>
                          <m:r>
                            <a:rPr lang="en-US" altLang="zh-CN" sz="1400" b="0" i="0" smtClean="0">
                              <a:latin typeface="Cambria Math" panose="02040503050406030204" pitchFamily="18" charset="0"/>
                            </a:rPr>
                            <m:t>1</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m:rPr>
                                  <m:sty m:val="p"/>
                                </m:rPr>
                                <a:rPr lang="en-US" altLang="zh-CN" sz="1400" b="0" i="0" smtClean="0">
                                  <a:latin typeface="Cambria Math" panose="02040503050406030204" pitchFamily="18" charset="0"/>
                                </a:rPr>
                                <m:t>s</m:t>
                              </m:r>
                            </m:e>
                            <m:sub>
                              <m:r>
                                <a:rPr lang="en-US" altLang="zh-CN" sz="1400" b="0" i="0" smtClean="0">
                                  <a:latin typeface="Cambria Math" panose="02040503050406030204" pitchFamily="18" charset="0"/>
                                </a:rPr>
                                <m:t>1</m:t>
                              </m:r>
                            </m:sub>
                          </m:sSub>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m:rPr>
                                  <m:sty m:val="p"/>
                                </m:rPr>
                                <a:rPr lang="en-US" altLang="zh-CN" sz="1400" b="0" i="0" smtClean="0">
                                  <a:latin typeface="Cambria Math" panose="02040503050406030204" pitchFamily="18" charset="0"/>
                                </a:rPr>
                                <m:t>a</m:t>
                              </m:r>
                            </m:e>
                            <m:sub>
                              <m:r>
                                <a:rPr lang="en-US" altLang="zh-CN" sz="1400" b="0" i="0" smtClean="0">
                                  <a:latin typeface="Cambria Math" panose="02040503050406030204" pitchFamily="18" charset="0"/>
                                </a:rPr>
                                <m:t>0</m:t>
                              </m:r>
                            </m:sub>
                          </m:sSub>
                        </m:e>
                      </m:d>
                      <m:r>
                        <a:rPr lang="en-US" altLang="zh-CN" sz="1400">
                          <a:latin typeface="Cambria Math" panose="02040503050406030204" pitchFamily="18" charset="0"/>
                        </a:rPr>
                        <m:t>=0.7</m:t>
                      </m:r>
                      <m:r>
                        <a:rPr lang="zh-CN" altLang="en-US" sz="1400">
                          <a:latin typeface="Cambria Math" panose="02040503050406030204" pitchFamily="18" charset="0"/>
                        </a:rPr>
                        <m:t>∗</m:t>
                      </m:r>
                      <m:d>
                        <m:dPr>
                          <m:begChr m:val="["/>
                          <m:endChr m:val="]"/>
                          <m:ctrlPr>
                            <a:rPr lang="en-US" altLang="zh-CN" sz="1400" i="1">
                              <a:latin typeface="Cambria Math" panose="02040503050406030204" pitchFamily="18" charset="0"/>
                            </a:rPr>
                          </m:ctrlPr>
                        </m:dPr>
                        <m:e>
                          <m:r>
                            <a:rPr lang="en-US" altLang="zh-CN" sz="1400">
                              <a:latin typeface="Cambria Math" panose="02040503050406030204" pitchFamily="18" charset="0"/>
                            </a:rPr>
                            <m:t>5+0</m:t>
                          </m:r>
                        </m:e>
                      </m:d>
                      <m:r>
                        <a:rPr lang="en-US" altLang="zh-CN" sz="1400">
                          <a:latin typeface="Cambria Math" panose="02040503050406030204" pitchFamily="18" charset="0"/>
                        </a:rPr>
                        <m:t>+0.1</m:t>
                      </m:r>
                      <m:r>
                        <a:rPr lang="zh-CN" altLang="en-US" sz="1400">
                          <a:latin typeface="Cambria Math" panose="02040503050406030204" pitchFamily="18" charset="0"/>
                        </a:rPr>
                        <m:t>∗</m:t>
                      </m:r>
                      <m:d>
                        <m:dPr>
                          <m:begChr m:val="["/>
                          <m:endChr m:val="]"/>
                          <m:ctrlPr>
                            <a:rPr lang="en-US" altLang="zh-CN" sz="1400" i="1">
                              <a:latin typeface="Cambria Math" panose="02040503050406030204" pitchFamily="18" charset="0"/>
                            </a:rPr>
                          </m:ctrlPr>
                        </m:dPr>
                        <m:e>
                          <m:r>
                            <a:rPr lang="en-US" altLang="zh-CN" sz="1400">
                              <a:latin typeface="Cambria Math" panose="02040503050406030204" pitchFamily="18" charset="0"/>
                            </a:rPr>
                            <m:t>0+0</m:t>
                          </m:r>
                        </m:e>
                      </m:d>
                      <m:r>
                        <a:rPr lang="en-US" altLang="zh-CN" sz="1400">
                          <a:latin typeface="Cambria Math" panose="02040503050406030204" pitchFamily="18" charset="0"/>
                        </a:rPr>
                        <m:t>+0.2</m:t>
                      </m:r>
                      <m:r>
                        <a:rPr lang="zh-CN" altLang="en-US" sz="1400">
                          <a:latin typeface="Cambria Math" panose="02040503050406030204" pitchFamily="18" charset="0"/>
                        </a:rPr>
                        <m:t>∗</m:t>
                      </m:r>
                      <m:d>
                        <m:dPr>
                          <m:begChr m:val="["/>
                          <m:endChr m:val="]"/>
                          <m:ctrlPr>
                            <a:rPr lang="en-US" altLang="zh-CN" sz="1400" i="1">
                              <a:latin typeface="Cambria Math" panose="02040503050406030204" pitchFamily="18" charset="0"/>
                            </a:rPr>
                          </m:ctrlPr>
                        </m:dPr>
                        <m:e>
                          <m:r>
                            <a:rPr lang="en-US" altLang="zh-CN" sz="1400">
                              <a:latin typeface="Cambria Math" panose="02040503050406030204" pitchFamily="18" charset="0"/>
                            </a:rPr>
                            <m:t>0+0</m:t>
                          </m:r>
                        </m:e>
                      </m:d>
                      <m:r>
                        <a:rPr lang="en-US" altLang="zh-CN" sz="1400" b="0" i="0" smtClean="0">
                          <a:latin typeface="Cambria Math" panose="02040503050406030204" pitchFamily="18" charset="0"/>
                        </a:rPr>
                        <m:t>=3.5</m:t>
                      </m:r>
                    </m:oMath>
                  </m:oMathPara>
                </a14:m>
                <a:endParaRPr lang="en-US" sz="1400" dirty="0"/>
              </a:p>
            </p:txBody>
          </p:sp>
        </mc:Choice>
        <mc:Fallback xmlns="">
          <p:sp>
            <p:nvSpPr>
              <p:cNvPr id="15" name="Rectangle 14">
                <a:extLst>
                  <a:ext uri="{FF2B5EF4-FFF2-40B4-BE49-F238E27FC236}">
                    <a16:creationId xmlns:a16="http://schemas.microsoft.com/office/drawing/2014/main" id="{401DDF02-501A-294C-947E-9EF1278461A5}"/>
                  </a:ext>
                </a:extLst>
              </p:cNvPr>
              <p:cNvSpPr>
                <a:spLocks noRot="1" noChangeAspect="1" noMove="1" noResize="1" noEditPoints="1" noAdjustHandles="1" noChangeArrowheads="1" noChangeShapeType="1" noTextEdit="1"/>
              </p:cNvSpPr>
              <p:nvPr/>
            </p:nvSpPr>
            <p:spPr>
              <a:xfrm>
                <a:off x="4116855" y="3686965"/>
                <a:ext cx="4890891"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1E2509-A3EB-C549-98C9-B8430CFB9EAD}"/>
                  </a:ext>
                </a:extLst>
              </p:cNvPr>
              <p:cNvSpPr txBox="1"/>
              <p:nvPr/>
            </p:nvSpPr>
            <p:spPr>
              <a:xfrm>
                <a:off x="3570739" y="2219293"/>
                <a:ext cx="274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b="0" i="1" smtClean="0">
                              <a:latin typeface="Cambria Math" panose="02040503050406030204" pitchFamily="18" charset="0"/>
                            </a:rPr>
                            <m:t>1</m:t>
                          </m:r>
                        </m:sub>
                      </m:sSub>
                    </m:oMath>
                  </m:oMathPara>
                </a14:m>
                <a:endParaRPr lang="en-HK" altLang="zh-CN" b="0" dirty="0"/>
              </a:p>
            </p:txBody>
          </p:sp>
        </mc:Choice>
        <mc:Fallback xmlns="">
          <p:sp>
            <p:nvSpPr>
              <p:cNvPr id="16" name="TextBox 15">
                <a:extLst>
                  <a:ext uri="{FF2B5EF4-FFF2-40B4-BE49-F238E27FC236}">
                    <a16:creationId xmlns:a16="http://schemas.microsoft.com/office/drawing/2014/main" id="{1F1E2509-A3EB-C549-98C9-B8430CFB9EAD}"/>
                  </a:ext>
                </a:extLst>
              </p:cNvPr>
              <p:cNvSpPr txBox="1">
                <a:spLocks noRot="1" noChangeAspect="1" noMove="1" noResize="1" noEditPoints="1" noAdjustHandles="1" noChangeArrowheads="1" noChangeShapeType="1" noTextEdit="1"/>
              </p:cNvSpPr>
              <p:nvPr/>
            </p:nvSpPr>
            <p:spPr>
              <a:xfrm>
                <a:off x="3570739" y="2219293"/>
                <a:ext cx="274113" cy="276999"/>
              </a:xfrm>
              <a:prstGeom prst="rect">
                <a:avLst/>
              </a:prstGeom>
              <a:blipFill>
                <a:blip r:embed="rId9"/>
                <a:stretch>
                  <a:fillRect l="-17391" b="-8696"/>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9D0AD34B-3603-0044-B40D-CA52DAA0E516}"/>
              </a:ext>
            </a:extLst>
          </p:cNvPr>
          <p:cNvSpPr txBox="1"/>
          <p:nvPr/>
        </p:nvSpPr>
        <p:spPr>
          <a:xfrm>
            <a:off x="2855878" y="4288493"/>
            <a:ext cx="4105035" cy="400110"/>
          </a:xfrm>
          <a:prstGeom prst="rect">
            <a:avLst/>
          </a:prstGeom>
          <a:noFill/>
        </p:spPr>
        <p:txBody>
          <a:bodyPr wrap="none" rtlCol="0">
            <a:spAutoFit/>
          </a:bodyPr>
          <a:lstStyle/>
          <a:p>
            <a:r>
              <a:rPr lang="en-US" altLang="zh-CN" sz="2000" dirty="0"/>
              <a:t>Repeat</a:t>
            </a:r>
            <a:r>
              <a:rPr lang="zh-CN" altLang="en-US" sz="2000" dirty="0"/>
              <a:t> </a:t>
            </a:r>
            <a:r>
              <a:rPr lang="en-US" altLang="zh-CN" sz="2000" dirty="0"/>
              <a:t>this</a:t>
            </a:r>
            <a:r>
              <a:rPr lang="zh-CN" altLang="en-US" sz="2000" dirty="0"/>
              <a:t> </a:t>
            </a:r>
            <a:r>
              <a:rPr lang="en-US" altLang="zh-CN" sz="2000" dirty="0"/>
              <a:t>process</a:t>
            </a:r>
            <a:r>
              <a:rPr lang="zh-CN" altLang="en-US" sz="2000" dirty="0"/>
              <a:t> </a:t>
            </a:r>
            <a:r>
              <a:rPr lang="en-US" altLang="zh-CN" sz="2000" dirty="0"/>
              <a:t>until</a:t>
            </a:r>
            <a:r>
              <a:rPr lang="zh-CN" altLang="en-US" sz="2000" dirty="0"/>
              <a:t> </a:t>
            </a:r>
            <a:r>
              <a:rPr lang="en-US" altLang="zh-CN" sz="2000" dirty="0"/>
              <a:t>it</a:t>
            </a:r>
            <a:r>
              <a:rPr lang="zh-CN" altLang="en-US" sz="2000" dirty="0"/>
              <a:t> </a:t>
            </a:r>
            <a:r>
              <a:rPr lang="en-US" altLang="zh-CN" sz="2000" dirty="0"/>
              <a:t>converges</a:t>
            </a:r>
            <a:r>
              <a:rPr lang="zh-CN" altLang="en-US" sz="2000" dirty="0"/>
              <a:t> </a:t>
            </a:r>
            <a:endParaRPr lang="en-US" sz="2000" dirty="0"/>
          </a:p>
        </p:txBody>
      </p:sp>
      <p:graphicFrame>
        <p:nvGraphicFramePr>
          <p:cNvPr id="4" name="Table 3">
            <a:extLst>
              <a:ext uri="{FF2B5EF4-FFF2-40B4-BE49-F238E27FC236}">
                <a16:creationId xmlns:a16="http://schemas.microsoft.com/office/drawing/2014/main" id="{A84E84CF-28A9-487F-8BF1-890C081CA8B6}"/>
              </a:ext>
            </a:extLst>
          </p:cNvPr>
          <p:cNvGraphicFramePr>
            <a:graphicFrameLocks noGrp="1"/>
          </p:cNvGraphicFramePr>
          <p:nvPr>
            <p:extLst>
              <p:ext uri="{D42A27DB-BD31-4B8C-83A1-F6EECF244321}">
                <p14:modId xmlns:p14="http://schemas.microsoft.com/office/powerpoint/2010/main" val="1137433328"/>
              </p:ext>
            </p:extLst>
          </p:nvPr>
        </p:nvGraphicFramePr>
        <p:xfrm>
          <a:off x="3454611" y="2612578"/>
          <a:ext cx="472550" cy="1341120"/>
        </p:xfrm>
        <a:graphic>
          <a:graphicData uri="http://schemas.openxmlformats.org/drawingml/2006/table">
            <a:tbl>
              <a:tblPr firstRow="1" bandRow="1">
                <a:tableStyleId>{5940675A-B579-460E-94D1-54222C63F5DA}</a:tableStyleId>
              </a:tblPr>
              <a:tblGrid>
                <a:gridCol w="472550">
                  <a:extLst>
                    <a:ext uri="{9D8B030D-6E8A-4147-A177-3AD203B41FA5}">
                      <a16:colId xmlns:a16="http://schemas.microsoft.com/office/drawing/2014/main" val="486508342"/>
                    </a:ext>
                  </a:extLst>
                </a:gridCol>
              </a:tblGrid>
              <a:tr h="339322">
                <a:tc>
                  <a:txBody>
                    <a:bodyPr/>
                    <a:lstStyle/>
                    <a:p>
                      <a:pPr algn="ctr"/>
                      <a:endParaRPr lang="en-US" sz="1600" dirty="0"/>
                    </a:p>
                  </a:txBody>
                  <a:tcPr/>
                </a:tc>
                <a:extLst>
                  <a:ext uri="{0D108BD9-81ED-4DB2-BD59-A6C34878D82A}">
                    <a16:rowId xmlns:a16="http://schemas.microsoft.com/office/drawing/2014/main" val="2651491166"/>
                  </a:ext>
                </a:extLst>
              </a:tr>
              <a:tr h="332362">
                <a:tc>
                  <a:txBody>
                    <a:bodyPr/>
                    <a:lstStyle/>
                    <a:p>
                      <a:pPr algn="ctr"/>
                      <a:r>
                        <a:rPr lang="en-US" altLang="zh-CN" sz="1400" dirty="0"/>
                        <a:t>0</a:t>
                      </a:r>
                      <a:endParaRPr lang="en-US" sz="1400" dirty="0"/>
                    </a:p>
                  </a:txBody>
                  <a:tcPr/>
                </a:tc>
                <a:extLst>
                  <a:ext uri="{0D108BD9-81ED-4DB2-BD59-A6C34878D82A}">
                    <a16:rowId xmlns:a16="http://schemas.microsoft.com/office/drawing/2014/main" val="2703591347"/>
                  </a:ext>
                </a:extLst>
              </a:tr>
              <a:tr h="344044">
                <a:tc>
                  <a:txBody>
                    <a:bodyPr/>
                    <a:lstStyle/>
                    <a:p>
                      <a:pPr algn="ctr"/>
                      <a:r>
                        <a:rPr lang="en-US" altLang="zh-CN" sz="1400" dirty="0"/>
                        <a:t>3.5</a:t>
                      </a:r>
                      <a:endParaRPr lang="en-US" sz="1400" dirty="0"/>
                    </a:p>
                  </a:txBody>
                  <a:tcPr/>
                </a:tc>
                <a:extLst>
                  <a:ext uri="{0D108BD9-81ED-4DB2-BD59-A6C34878D82A}">
                    <a16:rowId xmlns:a16="http://schemas.microsoft.com/office/drawing/2014/main" val="3427489950"/>
                  </a:ext>
                </a:extLst>
              </a:tr>
              <a:tr h="325392">
                <a:tc>
                  <a:txBody>
                    <a:bodyPr/>
                    <a:lstStyle/>
                    <a:p>
                      <a:pPr algn="ctr"/>
                      <a:r>
                        <a:rPr lang="en-US" altLang="zh-CN" sz="1400" dirty="0"/>
                        <a:t>0</a:t>
                      </a:r>
                      <a:endParaRPr lang="en-US" sz="1400" dirty="0"/>
                    </a:p>
                  </a:txBody>
                  <a:tcPr/>
                </a:tc>
                <a:extLst>
                  <a:ext uri="{0D108BD9-81ED-4DB2-BD59-A6C34878D82A}">
                    <a16:rowId xmlns:a16="http://schemas.microsoft.com/office/drawing/2014/main" val="4106121757"/>
                  </a:ext>
                </a:extLst>
              </a:tr>
            </a:tbl>
          </a:graphicData>
        </a:graphic>
      </p:graphicFrame>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6A9EC97B-BF81-4D4B-AB73-A36F1424AFDC}"/>
                  </a:ext>
                </a:extLst>
              </p:cNvPr>
              <p:cNvGraphicFramePr>
                <a:graphicFrameLocks noGrp="1"/>
              </p:cNvGraphicFramePr>
              <p:nvPr>
                <p:extLst>
                  <p:ext uri="{D42A27DB-BD31-4B8C-83A1-F6EECF244321}">
                    <p14:modId xmlns:p14="http://schemas.microsoft.com/office/powerpoint/2010/main" val="3449348383"/>
                  </p:ext>
                </p:extLst>
              </p:nvPr>
            </p:nvGraphicFramePr>
            <p:xfrm>
              <a:off x="36003" y="2613586"/>
              <a:ext cx="1223388" cy="1341120"/>
            </p:xfrm>
            <a:graphic>
              <a:graphicData uri="http://schemas.openxmlformats.org/drawingml/2006/table">
                <a:tbl>
                  <a:tblPr firstRow="1" bandRow="1">
                    <a:tableStyleId>{5940675A-B579-460E-94D1-54222C63F5DA}</a:tableStyleId>
                  </a:tblPr>
                  <a:tblGrid>
                    <a:gridCol w="397285">
                      <a:extLst>
                        <a:ext uri="{9D8B030D-6E8A-4147-A177-3AD203B41FA5}">
                          <a16:colId xmlns:a16="http://schemas.microsoft.com/office/drawing/2014/main" val="1388148709"/>
                        </a:ext>
                      </a:extLst>
                    </a:gridCol>
                    <a:gridCol w="430448">
                      <a:extLst>
                        <a:ext uri="{9D8B030D-6E8A-4147-A177-3AD203B41FA5}">
                          <a16:colId xmlns:a16="http://schemas.microsoft.com/office/drawing/2014/main" val="2372671057"/>
                        </a:ext>
                      </a:extLst>
                    </a:gridCol>
                    <a:gridCol w="395655">
                      <a:extLst>
                        <a:ext uri="{9D8B030D-6E8A-4147-A177-3AD203B41FA5}">
                          <a16:colId xmlns:a16="http://schemas.microsoft.com/office/drawing/2014/main" val="3675591605"/>
                        </a:ext>
                      </a:extLst>
                    </a:gridCol>
                  </a:tblGrid>
                  <a:tr h="170793">
                    <a:tc>
                      <a:txBody>
                        <a:bodyPr/>
                        <a:lstStyle/>
                        <a:p>
                          <a:pPr algn="ctr"/>
                          <a:endParaRPr 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0</m:t>
                                    </m:r>
                                  </m:sub>
                                </m:sSub>
                              </m:oMath>
                            </m:oMathPara>
                          </a14:m>
                          <a:endParaRPr 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1</m:t>
                                    </m:r>
                                  </m:sub>
                                </m:sSub>
                              </m:oMath>
                            </m:oMathPara>
                          </a14:m>
                          <a:endParaRPr lang="en-US" sz="1600" dirty="0"/>
                        </a:p>
                      </a:txBody>
                      <a:tcPr/>
                    </a:tc>
                    <a:extLst>
                      <a:ext uri="{0D108BD9-81ED-4DB2-BD59-A6C34878D82A}">
                        <a16:rowId xmlns:a16="http://schemas.microsoft.com/office/drawing/2014/main" val="129060474"/>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0</m:t>
                                    </m:r>
                                  </m:sub>
                                </m:sSub>
                              </m:oMath>
                            </m:oMathPara>
                          </a14:m>
                          <a:endParaRPr lang="en-US" sz="1600" dirty="0"/>
                        </a:p>
                      </a:txBody>
                      <a:tcPr/>
                    </a:tc>
                    <a:tc>
                      <a:txBody>
                        <a:bodyPr/>
                        <a:lstStyle/>
                        <a:p>
                          <a:pPr algn="ctr"/>
                          <a:r>
                            <a:rPr lang="en-US" altLang="zh-CN" sz="1400" dirty="0"/>
                            <a:t>0</a:t>
                          </a:r>
                          <a:endParaRPr lang="en-US" sz="1400" dirty="0"/>
                        </a:p>
                      </a:txBody>
                      <a:tcPr/>
                    </a:tc>
                    <a:tc>
                      <a:txBody>
                        <a:bodyPr/>
                        <a:lstStyle/>
                        <a:p>
                          <a:pPr algn="ctr"/>
                          <a:r>
                            <a:rPr lang="en-US" altLang="zh-CN" sz="1400" dirty="0"/>
                            <a:t>0</a:t>
                          </a:r>
                          <a:endParaRPr lang="en-US" sz="1400" dirty="0"/>
                        </a:p>
                      </a:txBody>
                      <a:tcPr/>
                    </a:tc>
                    <a:extLst>
                      <a:ext uri="{0D108BD9-81ED-4DB2-BD59-A6C34878D82A}">
                        <a16:rowId xmlns:a16="http://schemas.microsoft.com/office/drawing/2014/main" val="1313495707"/>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1</m:t>
                                    </m:r>
                                  </m:sub>
                                </m:sSub>
                              </m:oMath>
                            </m:oMathPara>
                          </a14:m>
                          <a:endParaRPr lang="en-US" sz="1600" dirty="0"/>
                        </a:p>
                      </a:txBody>
                      <a:tcPr/>
                    </a:tc>
                    <a:tc>
                      <a:txBody>
                        <a:bodyPr/>
                        <a:lstStyle/>
                        <a:p>
                          <a:pPr algn="ctr"/>
                          <a:r>
                            <a:rPr lang="en-US" altLang="zh-CN" sz="1400" dirty="0">
                              <a:solidFill>
                                <a:schemeClr val="tx1"/>
                              </a:solidFill>
                            </a:rPr>
                            <a:t>0</a:t>
                          </a:r>
                          <a:endParaRPr lang="en-US" sz="1400" dirty="0">
                            <a:solidFill>
                              <a:schemeClr val="tx1"/>
                            </a:solidFill>
                          </a:endParaRPr>
                        </a:p>
                      </a:txBody>
                      <a:tcPr/>
                    </a:tc>
                    <a:tc>
                      <a:txBody>
                        <a:bodyPr/>
                        <a:lstStyle/>
                        <a:p>
                          <a:pPr algn="ctr"/>
                          <a:r>
                            <a:rPr lang="en-US" altLang="zh-CN" sz="1400" dirty="0"/>
                            <a:t>0</a:t>
                          </a:r>
                          <a:endParaRPr lang="en-US" sz="1400" dirty="0"/>
                        </a:p>
                      </a:txBody>
                      <a:tcPr/>
                    </a:tc>
                    <a:extLst>
                      <a:ext uri="{0D108BD9-81ED-4DB2-BD59-A6C34878D82A}">
                        <a16:rowId xmlns:a16="http://schemas.microsoft.com/office/drawing/2014/main" val="3674736196"/>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2</m:t>
                                    </m:r>
                                  </m:sub>
                                </m:sSub>
                              </m:oMath>
                            </m:oMathPara>
                          </a14:m>
                          <a:endParaRPr lang="en-US" sz="1600" dirty="0"/>
                        </a:p>
                      </a:txBody>
                      <a:tcPr/>
                    </a:tc>
                    <a:tc>
                      <a:txBody>
                        <a:bodyPr/>
                        <a:lstStyle/>
                        <a:p>
                          <a:pPr algn="ctr"/>
                          <a:r>
                            <a:rPr lang="en-US" altLang="zh-CN" sz="1400" dirty="0"/>
                            <a:t>0</a:t>
                          </a:r>
                          <a:endParaRPr lang="en-US" sz="1400" dirty="0"/>
                        </a:p>
                      </a:txBody>
                      <a:tcPr/>
                    </a:tc>
                    <a:tc>
                      <a:txBody>
                        <a:bodyPr/>
                        <a:lstStyle/>
                        <a:p>
                          <a:pPr algn="ctr"/>
                          <a:r>
                            <a:rPr lang="en-US" altLang="zh-CN" sz="1400" dirty="0"/>
                            <a:t>0</a:t>
                          </a:r>
                          <a:endParaRPr lang="en-US" sz="1400" dirty="0"/>
                        </a:p>
                      </a:txBody>
                      <a:tcPr/>
                    </a:tc>
                    <a:extLst>
                      <a:ext uri="{0D108BD9-81ED-4DB2-BD59-A6C34878D82A}">
                        <a16:rowId xmlns:a16="http://schemas.microsoft.com/office/drawing/2014/main" val="3317516601"/>
                      </a:ext>
                    </a:extLst>
                  </a:tr>
                </a:tbl>
              </a:graphicData>
            </a:graphic>
          </p:graphicFrame>
        </mc:Choice>
        <mc:Fallback xmlns="">
          <p:graphicFrame>
            <p:nvGraphicFramePr>
              <p:cNvPr id="18" name="Table 17">
                <a:extLst>
                  <a:ext uri="{FF2B5EF4-FFF2-40B4-BE49-F238E27FC236}">
                    <a16:creationId xmlns:a16="http://schemas.microsoft.com/office/drawing/2014/main" id="{6A9EC97B-BF81-4D4B-AB73-A36F1424AFDC}"/>
                  </a:ext>
                </a:extLst>
              </p:cNvPr>
              <p:cNvGraphicFramePr>
                <a:graphicFrameLocks noGrp="1"/>
              </p:cNvGraphicFramePr>
              <p:nvPr>
                <p:extLst>
                  <p:ext uri="{D42A27DB-BD31-4B8C-83A1-F6EECF244321}">
                    <p14:modId xmlns:p14="http://schemas.microsoft.com/office/powerpoint/2010/main" val="3449348383"/>
                  </p:ext>
                </p:extLst>
              </p:nvPr>
            </p:nvGraphicFramePr>
            <p:xfrm>
              <a:off x="36003" y="2613586"/>
              <a:ext cx="1223388" cy="1341120"/>
            </p:xfrm>
            <a:graphic>
              <a:graphicData uri="http://schemas.openxmlformats.org/drawingml/2006/table">
                <a:tbl>
                  <a:tblPr firstRow="1" bandRow="1">
                    <a:tableStyleId>{5940675A-B579-460E-94D1-54222C63F5DA}</a:tableStyleId>
                  </a:tblPr>
                  <a:tblGrid>
                    <a:gridCol w="397285">
                      <a:extLst>
                        <a:ext uri="{9D8B030D-6E8A-4147-A177-3AD203B41FA5}">
                          <a16:colId xmlns:a16="http://schemas.microsoft.com/office/drawing/2014/main" val="1388148709"/>
                        </a:ext>
                      </a:extLst>
                    </a:gridCol>
                    <a:gridCol w="430448">
                      <a:extLst>
                        <a:ext uri="{9D8B030D-6E8A-4147-A177-3AD203B41FA5}">
                          <a16:colId xmlns:a16="http://schemas.microsoft.com/office/drawing/2014/main" val="2372671057"/>
                        </a:ext>
                      </a:extLst>
                    </a:gridCol>
                    <a:gridCol w="395655">
                      <a:extLst>
                        <a:ext uri="{9D8B030D-6E8A-4147-A177-3AD203B41FA5}">
                          <a16:colId xmlns:a16="http://schemas.microsoft.com/office/drawing/2014/main" val="3675591605"/>
                        </a:ext>
                      </a:extLst>
                    </a:gridCol>
                  </a:tblGrid>
                  <a:tr h="335280">
                    <a:tc>
                      <a:txBody>
                        <a:bodyPr/>
                        <a:lstStyle/>
                        <a:p>
                          <a:pPr algn="ctr"/>
                          <a:endParaRPr lang="en-US" sz="1600" dirty="0"/>
                        </a:p>
                      </a:txBody>
                      <a:tcPr/>
                    </a:tc>
                    <a:tc>
                      <a:txBody>
                        <a:bodyPr/>
                        <a:lstStyle/>
                        <a:p>
                          <a:endParaRPr lang="en-US"/>
                        </a:p>
                      </a:txBody>
                      <a:tcPr>
                        <a:blipFill>
                          <a:blip r:embed="rId10"/>
                          <a:stretch>
                            <a:fillRect l="-97059" t="-3704" r="-94118" b="-303704"/>
                          </a:stretch>
                        </a:blipFill>
                      </a:tcPr>
                    </a:tc>
                    <a:tc>
                      <a:txBody>
                        <a:bodyPr/>
                        <a:lstStyle/>
                        <a:p>
                          <a:endParaRPr lang="en-US"/>
                        </a:p>
                      </a:txBody>
                      <a:tcPr>
                        <a:blipFill>
                          <a:blip r:embed="rId10"/>
                          <a:stretch>
                            <a:fillRect l="-209375" t="-3704" b="-303704"/>
                          </a:stretch>
                        </a:blipFill>
                      </a:tcPr>
                    </a:tc>
                    <a:extLst>
                      <a:ext uri="{0D108BD9-81ED-4DB2-BD59-A6C34878D82A}">
                        <a16:rowId xmlns:a16="http://schemas.microsoft.com/office/drawing/2014/main" val="129060474"/>
                      </a:ext>
                    </a:extLst>
                  </a:tr>
                  <a:tr h="335280">
                    <a:tc>
                      <a:txBody>
                        <a:bodyPr/>
                        <a:lstStyle/>
                        <a:p>
                          <a:endParaRPr lang="en-US"/>
                        </a:p>
                      </a:txBody>
                      <a:tcPr>
                        <a:blipFill>
                          <a:blip r:embed="rId10"/>
                          <a:stretch>
                            <a:fillRect l="-3125" t="-103704" r="-206250" b="-203704"/>
                          </a:stretch>
                        </a:blipFill>
                      </a:tcPr>
                    </a:tc>
                    <a:tc>
                      <a:txBody>
                        <a:bodyPr/>
                        <a:lstStyle/>
                        <a:p>
                          <a:pPr algn="ctr"/>
                          <a:r>
                            <a:rPr lang="en-US" altLang="zh-CN" sz="1400" dirty="0"/>
                            <a:t>0</a:t>
                          </a:r>
                          <a:endParaRPr lang="en-US" sz="1400" dirty="0"/>
                        </a:p>
                      </a:txBody>
                      <a:tcPr/>
                    </a:tc>
                    <a:tc>
                      <a:txBody>
                        <a:bodyPr/>
                        <a:lstStyle/>
                        <a:p>
                          <a:pPr algn="ctr"/>
                          <a:r>
                            <a:rPr lang="en-US" altLang="zh-CN" sz="1400" dirty="0"/>
                            <a:t>0</a:t>
                          </a:r>
                          <a:endParaRPr lang="en-US" sz="1400" dirty="0"/>
                        </a:p>
                      </a:txBody>
                      <a:tcPr/>
                    </a:tc>
                    <a:extLst>
                      <a:ext uri="{0D108BD9-81ED-4DB2-BD59-A6C34878D82A}">
                        <a16:rowId xmlns:a16="http://schemas.microsoft.com/office/drawing/2014/main" val="1313495707"/>
                      </a:ext>
                    </a:extLst>
                  </a:tr>
                  <a:tr h="335280">
                    <a:tc>
                      <a:txBody>
                        <a:bodyPr/>
                        <a:lstStyle/>
                        <a:p>
                          <a:endParaRPr lang="en-US"/>
                        </a:p>
                      </a:txBody>
                      <a:tcPr>
                        <a:blipFill>
                          <a:blip r:embed="rId10"/>
                          <a:stretch>
                            <a:fillRect l="-3125" t="-211538" r="-206250" b="-111538"/>
                          </a:stretch>
                        </a:blipFill>
                      </a:tcPr>
                    </a:tc>
                    <a:tc>
                      <a:txBody>
                        <a:bodyPr/>
                        <a:lstStyle/>
                        <a:p>
                          <a:pPr algn="ctr"/>
                          <a:r>
                            <a:rPr lang="en-US" altLang="zh-CN" sz="1400" dirty="0">
                              <a:solidFill>
                                <a:schemeClr val="tx1"/>
                              </a:solidFill>
                            </a:rPr>
                            <a:t>0</a:t>
                          </a:r>
                          <a:endParaRPr lang="en-US" sz="1400" dirty="0">
                            <a:solidFill>
                              <a:schemeClr val="tx1"/>
                            </a:solidFill>
                          </a:endParaRPr>
                        </a:p>
                      </a:txBody>
                      <a:tcPr/>
                    </a:tc>
                    <a:tc>
                      <a:txBody>
                        <a:bodyPr/>
                        <a:lstStyle/>
                        <a:p>
                          <a:pPr algn="ctr"/>
                          <a:r>
                            <a:rPr lang="en-US" altLang="zh-CN" sz="1400" dirty="0"/>
                            <a:t>0</a:t>
                          </a:r>
                          <a:endParaRPr lang="en-US" sz="1400" dirty="0"/>
                        </a:p>
                      </a:txBody>
                      <a:tcPr/>
                    </a:tc>
                    <a:extLst>
                      <a:ext uri="{0D108BD9-81ED-4DB2-BD59-A6C34878D82A}">
                        <a16:rowId xmlns:a16="http://schemas.microsoft.com/office/drawing/2014/main" val="3674736196"/>
                      </a:ext>
                    </a:extLst>
                  </a:tr>
                  <a:tr h="335280">
                    <a:tc>
                      <a:txBody>
                        <a:bodyPr/>
                        <a:lstStyle/>
                        <a:p>
                          <a:endParaRPr lang="en-US"/>
                        </a:p>
                      </a:txBody>
                      <a:tcPr>
                        <a:blipFill>
                          <a:blip r:embed="rId10"/>
                          <a:stretch>
                            <a:fillRect l="-3125" t="-300000" r="-206250" b="-7407"/>
                          </a:stretch>
                        </a:blipFill>
                      </a:tcPr>
                    </a:tc>
                    <a:tc>
                      <a:txBody>
                        <a:bodyPr/>
                        <a:lstStyle/>
                        <a:p>
                          <a:pPr algn="ctr"/>
                          <a:r>
                            <a:rPr lang="en-US" altLang="zh-CN" sz="1400" dirty="0"/>
                            <a:t>0</a:t>
                          </a:r>
                          <a:endParaRPr lang="en-US" sz="1400" dirty="0"/>
                        </a:p>
                      </a:txBody>
                      <a:tcPr/>
                    </a:tc>
                    <a:tc>
                      <a:txBody>
                        <a:bodyPr/>
                        <a:lstStyle/>
                        <a:p>
                          <a:pPr algn="ctr"/>
                          <a:r>
                            <a:rPr lang="en-US" altLang="zh-CN" sz="1400" dirty="0"/>
                            <a:t>0</a:t>
                          </a:r>
                          <a:endParaRPr lang="en-US" sz="1400" dirty="0"/>
                        </a:p>
                      </a:txBody>
                      <a:tcPr/>
                    </a:tc>
                    <a:extLst>
                      <a:ext uri="{0D108BD9-81ED-4DB2-BD59-A6C34878D82A}">
                        <a16:rowId xmlns:a16="http://schemas.microsoft.com/office/drawing/2014/main" val="3317516601"/>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2E05F1-97E2-0D4D-AD1B-5003701BF166}"/>
                  </a:ext>
                </a:extLst>
              </p:cNvPr>
              <p:cNvSpPr txBox="1"/>
              <p:nvPr/>
            </p:nvSpPr>
            <p:spPr>
              <a:xfrm>
                <a:off x="505367" y="2219293"/>
                <a:ext cx="3084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0</m:t>
                          </m:r>
                        </m:sub>
                      </m:sSub>
                    </m:oMath>
                  </m:oMathPara>
                </a14:m>
                <a:endParaRPr lang="en-HK" altLang="zh-CN" b="0" dirty="0"/>
              </a:p>
            </p:txBody>
          </p:sp>
        </mc:Choice>
        <mc:Fallback xmlns="">
          <p:sp>
            <p:nvSpPr>
              <p:cNvPr id="19" name="TextBox 18">
                <a:extLst>
                  <a:ext uri="{FF2B5EF4-FFF2-40B4-BE49-F238E27FC236}">
                    <a16:creationId xmlns:a16="http://schemas.microsoft.com/office/drawing/2014/main" id="{802E05F1-97E2-0D4D-AD1B-5003701BF166}"/>
                  </a:ext>
                </a:extLst>
              </p:cNvPr>
              <p:cNvSpPr txBox="1">
                <a:spLocks noRot="1" noChangeAspect="1" noMove="1" noResize="1" noEditPoints="1" noAdjustHandles="1" noChangeArrowheads="1" noChangeShapeType="1" noTextEdit="1"/>
              </p:cNvSpPr>
              <p:nvPr/>
            </p:nvSpPr>
            <p:spPr>
              <a:xfrm>
                <a:off x="505367" y="2219293"/>
                <a:ext cx="308418" cy="276999"/>
              </a:xfrm>
              <a:prstGeom prst="rect">
                <a:avLst/>
              </a:prstGeom>
              <a:blipFill>
                <a:blip r:embed="rId11"/>
                <a:stretch>
                  <a:fillRect l="-20000" r="-4000"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D85AE52-EDCE-1F4B-8ECB-05E23DCBB027}"/>
                  </a:ext>
                </a:extLst>
              </p:cNvPr>
              <p:cNvSpPr txBox="1"/>
              <p:nvPr/>
            </p:nvSpPr>
            <p:spPr>
              <a:xfrm>
                <a:off x="1447010" y="2252008"/>
                <a:ext cx="2794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V</m:t>
                          </m:r>
                        </m:e>
                        <m:sub>
                          <m:r>
                            <a:rPr lang="en-US" altLang="zh-CN" b="0" i="1" smtClean="0">
                              <a:latin typeface="Cambria Math" panose="02040503050406030204" pitchFamily="18" charset="0"/>
                            </a:rPr>
                            <m:t>0</m:t>
                          </m:r>
                        </m:sub>
                      </m:sSub>
                    </m:oMath>
                  </m:oMathPara>
                </a14:m>
                <a:endParaRPr lang="en-HK" altLang="zh-CN" b="0" dirty="0"/>
              </a:p>
            </p:txBody>
          </p:sp>
        </mc:Choice>
        <mc:Fallback xmlns="">
          <p:sp>
            <p:nvSpPr>
              <p:cNvPr id="20" name="TextBox 19">
                <a:extLst>
                  <a:ext uri="{FF2B5EF4-FFF2-40B4-BE49-F238E27FC236}">
                    <a16:creationId xmlns:a16="http://schemas.microsoft.com/office/drawing/2014/main" id="{CD85AE52-EDCE-1F4B-8ECB-05E23DCBB027}"/>
                  </a:ext>
                </a:extLst>
              </p:cNvPr>
              <p:cNvSpPr txBox="1">
                <a:spLocks noRot="1" noChangeAspect="1" noMove="1" noResize="1" noEditPoints="1" noAdjustHandles="1" noChangeArrowheads="1" noChangeShapeType="1" noTextEdit="1"/>
              </p:cNvSpPr>
              <p:nvPr/>
            </p:nvSpPr>
            <p:spPr>
              <a:xfrm>
                <a:off x="1447010" y="2252008"/>
                <a:ext cx="279435" cy="276999"/>
              </a:xfrm>
              <a:prstGeom prst="rect">
                <a:avLst/>
              </a:prstGeom>
              <a:blipFill>
                <a:blip r:embed="rId12"/>
                <a:stretch>
                  <a:fillRect l="-17391" r="-4348" b="-13043"/>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7D20FB8C-0DF1-5D4E-A36E-ACA308F0629B}"/>
              </a:ext>
            </a:extLst>
          </p:cNvPr>
          <p:cNvGraphicFramePr>
            <a:graphicFrameLocks noGrp="1"/>
          </p:cNvGraphicFramePr>
          <p:nvPr>
            <p:extLst>
              <p:ext uri="{D42A27DB-BD31-4B8C-83A1-F6EECF244321}">
                <p14:modId xmlns:p14="http://schemas.microsoft.com/office/powerpoint/2010/main" val="1863018604"/>
              </p:ext>
            </p:extLst>
          </p:nvPr>
        </p:nvGraphicFramePr>
        <p:xfrm>
          <a:off x="1386198" y="2613586"/>
          <a:ext cx="401060" cy="1341120"/>
        </p:xfrm>
        <a:graphic>
          <a:graphicData uri="http://schemas.openxmlformats.org/drawingml/2006/table">
            <a:tbl>
              <a:tblPr firstRow="1" bandRow="1">
                <a:tableStyleId>{5940675A-B579-460E-94D1-54222C63F5DA}</a:tableStyleId>
              </a:tblPr>
              <a:tblGrid>
                <a:gridCol w="401060">
                  <a:extLst>
                    <a:ext uri="{9D8B030D-6E8A-4147-A177-3AD203B41FA5}">
                      <a16:colId xmlns:a16="http://schemas.microsoft.com/office/drawing/2014/main" val="486508342"/>
                    </a:ext>
                  </a:extLst>
                </a:gridCol>
              </a:tblGrid>
              <a:tr h="339322">
                <a:tc>
                  <a:txBody>
                    <a:bodyPr/>
                    <a:lstStyle/>
                    <a:p>
                      <a:pPr algn="ctr"/>
                      <a:endParaRPr lang="en-US" sz="1600" dirty="0"/>
                    </a:p>
                  </a:txBody>
                  <a:tcPr/>
                </a:tc>
                <a:extLst>
                  <a:ext uri="{0D108BD9-81ED-4DB2-BD59-A6C34878D82A}">
                    <a16:rowId xmlns:a16="http://schemas.microsoft.com/office/drawing/2014/main" val="2651491166"/>
                  </a:ext>
                </a:extLst>
              </a:tr>
              <a:tr h="332362">
                <a:tc>
                  <a:txBody>
                    <a:bodyPr/>
                    <a:lstStyle/>
                    <a:p>
                      <a:pPr algn="ctr"/>
                      <a:r>
                        <a:rPr lang="en-US" altLang="zh-CN" sz="1400" dirty="0"/>
                        <a:t>0</a:t>
                      </a:r>
                      <a:endParaRPr lang="en-US" sz="1400" dirty="0"/>
                    </a:p>
                  </a:txBody>
                  <a:tcPr/>
                </a:tc>
                <a:extLst>
                  <a:ext uri="{0D108BD9-81ED-4DB2-BD59-A6C34878D82A}">
                    <a16:rowId xmlns:a16="http://schemas.microsoft.com/office/drawing/2014/main" val="2703591347"/>
                  </a:ext>
                </a:extLst>
              </a:tr>
              <a:tr h="344044">
                <a:tc>
                  <a:txBody>
                    <a:bodyPr/>
                    <a:lstStyle/>
                    <a:p>
                      <a:pPr algn="ctr"/>
                      <a:r>
                        <a:rPr lang="en-US" altLang="zh-CN" sz="1400" dirty="0"/>
                        <a:t>0</a:t>
                      </a:r>
                      <a:endParaRPr lang="en-US" sz="1400" dirty="0"/>
                    </a:p>
                  </a:txBody>
                  <a:tcPr/>
                </a:tc>
                <a:extLst>
                  <a:ext uri="{0D108BD9-81ED-4DB2-BD59-A6C34878D82A}">
                    <a16:rowId xmlns:a16="http://schemas.microsoft.com/office/drawing/2014/main" val="3427489950"/>
                  </a:ext>
                </a:extLst>
              </a:tr>
              <a:tr h="325392">
                <a:tc>
                  <a:txBody>
                    <a:bodyPr/>
                    <a:lstStyle/>
                    <a:p>
                      <a:pPr algn="ctr"/>
                      <a:r>
                        <a:rPr lang="en-US" altLang="zh-CN" sz="1400" dirty="0"/>
                        <a:t>0</a:t>
                      </a:r>
                      <a:endParaRPr lang="en-US" sz="1400" dirty="0"/>
                    </a:p>
                  </a:txBody>
                  <a:tcPr/>
                </a:tc>
                <a:extLst>
                  <a:ext uri="{0D108BD9-81ED-4DB2-BD59-A6C34878D82A}">
                    <a16:rowId xmlns:a16="http://schemas.microsoft.com/office/drawing/2014/main" val="4106121757"/>
                  </a:ext>
                </a:extLst>
              </a:tr>
            </a:tbl>
          </a:graphicData>
        </a:graphic>
      </p:graphicFrame>
      <p:sp>
        <p:nvSpPr>
          <p:cNvPr id="22" name="TextBox 21">
            <a:extLst>
              <a:ext uri="{FF2B5EF4-FFF2-40B4-BE49-F238E27FC236}">
                <a16:creationId xmlns:a16="http://schemas.microsoft.com/office/drawing/2014/main" id="{D29BF528-6289-7F4B-B9AB-0B645078954A}"/>
              </a:ext>
            </a:extLst>
          </p:cNvPr>
          <p:cNvSpPr txBox="1"/>
          <p:nvPr/>
        </p:nvSpPr>
        <p:spPr>
          <a:xfrm>
            <a:off x="-39764" y="4008147"/>
            <a:ext cx="1936171" cy="307777"/>
          </a:xfrm>
          <a:prstGeom prst="rect">
            <a:avLst/>
          </a:prstGeom>
          <a:noFill/>
        </p:spPr>
        <p:txBody>
          <a:bodyPr wrap="none" rtlCol="0">
            <a:spAutoFit/>
          </a:bodyPr>
          <a:lstStyle/>
          <a:p>
            <a:r>
              <a:rPr lang="en-US" altLang="zh-CN" sz="1400" dirty="0"/>
              <a:t>The</a:t>
            </a:r>
            <a:r>
              <a:rPr lang="zh-CN" altLang="en-US" sz="1400" dirty="0"/>
              <a:t> </a:t>
            </a:r>
            <a:r>
              <a:rPr lang="en-US" altLang="zh-CN" sz="1400" dirty="0"/>
              <a:t>initial</a:t>
            </a:r>
            <a:r>
              <a:rPr lang="zh-CN" altLang="en-US" sz="1400" dirty="0"/>
              <a:t> </a:t>
            </a:r>
            <a:r>
              <a:rPr lang="en-US" altLang="zh-CN" sz="1400" dirty="0"/>
              <a:t>Q</a:t>
            </a:r>
            <a:r>
              <a:rPr lang="zh-CN" altLang="en-US" sz="1400" dirty="0"/>
              <a:t> </a:t>
            </a:r>
            <a:r>
              <a:rPr lang="en-US" altLang="zh-CN" sz="1400" dirty="0"/>
              <a:t>and</a:t>
            </a:r>
            <a:r>
              <a:rPr lang="zh-CN" altLang="en-US" sz="1400" dirty="0"/>
              <a:t> </a:t>
            </a:r>
            <a:r>
              <a:rPr lang="en-US" altLang="zh-CN" sz="1400" dirty="0"/>
              <a:t>V</a:t>
            </a:r>
            <a:r>
              <a:rPr lang="zh-CN" altLang="en-US" sz="1400" dirty="0"/>
              <a:t> </a:t>
            </a:r>
            <a:r>
              <a:rPr lang="en-US" altLang="zh-CN" sz="1400" dirty="0"/>
              <a:t>table</a:t>
            </a:r>
            <a:endParaRPr lang="en-US" sz="14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3338B29-E77F-E540-B607-2416F91443C2}"/>
                  </a:ext>
                </a:extLst>
              </p:cNvPr>
              <p:cNvSpPr txBox="1"/>
              <p:nvPr/>
            </p:nvSpPr>
            <p:spPr>
              <a:xfrm>
                <a:off x="4234418" y="1847601"/>
                <a:ext cx="4644798" cy="681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𝑟</m:t>
                              </m:r>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r>
                                <a:rPr lang="en-US" altLang="zh-CN" i="1">
                                  <a:latin typeface="Cambria Math" panose="02040503050406030204" pitchFamily="18" charset="0"/>
                                </a:rPr>
                                <m:t>)</m:t>
                              </m:r>
                            </m:e>
                          </m:d>
                        </m:e>
                      </m:nary>
                    </m:oMath>
                  </m:oMathPara>
                </a14:m>
                <a:endParaRPr lang="en-US" dirty="0"/>
              </a:p>
            </p:txBody>
          </p:sp>
        </mc:Choice>
        <mc:Fallback xmlns="">
          <p:sp>
            <p:nvSpPr>
              <p:cNvPr id="23" name="TextBox 22">
                <a:extLst>
                  <a:ext uri="{FF2B5EF4-FFF2-40B4-BE49-F238E27FC236}">
                    <a16:creationId xmlns:a16="http://schemas.microsoft.com/office/drawing/2014/main" id="{F3338B29-E77F-E540-B607-2416F91443C2}"/>
                  </a:ext>
                </a:extLst>
              </p:cNvPr>
              <p:cNvSpPr txBox="1">
                <a:spLocks noRot="1" noChangeAspect="1" noMove="1" noResize="1" noEditPoints="1" noAdjustHandles="1" noChangeArrowheads="1" noChangeShapeType="1" noTextEdit="1"/>
              </p:cNvSpPr>
              <p:nvPr/>
            </p:nvSpPr>
            <p:spPr>
              <a:xfrm>
                <a:off x="4234418" y="1847601"/>
                <a:ext cx="4644798" cy="681405"/>
              </a:xfrm>
              <a:prstGeom prst="rect">
                <a:avLst/>
              </a:prstGeom>
              <a:blipFill>
                <a:blip r:embed="rId13"/>
                <a:stretch>
                  <a:fillRect l="-817" t="-140000" b="-192727"/>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6CEB3FEC-A406-E547-824F-FF2E5FBA5383}"/>
              </a:ext>
            </a:extLst>
          </p:cNvPr>
          <p:cNvSpPr txBox="1">
            <a:spLocks/>
          </p:cNvSpPr>
          <p:nvPr/>
        </p:nvSpPr>
        <p:spPr>
          <a:xfrm>
            <a:off x="322620" y="149735"/>
            <a:ext cx="6628785" cy="85486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Arial"/>
                <a:ea typeface="+mj-ea"/>
                <a:cs typeface="+mj-cs"/>
              </a:defRPr>
            </a:lvl1pPr>
          </a:lstStyle>
          <a:p>
            <a:pPr>
              <a:defRPr/>
            </a:pPr>
            <a:r>
              <a:rPr lang="en-US" sz="3200"/>
              <a:t>Value Iteration</a:t>
            </a:r>
            <a:r>
              <a:rPr lang="en-US" altLang="zh-CN" sz="3200"/>
              <a:t>:</a:t>
            </a:r>
            <a:r>
              <a:rPr lang="zh-CN" altLang="en-US" sz="3200"/>
              <a:t> </a:t>
            </a:r>
            <a:r>
              <a:rPr lang="en-US" altLang="zh-CN" sz="3200"/>
              <a:t>Example</a:t>
            </a:r>
            <a:r>
              <a:rPr lang="zh-CN" altLang="en-US" sz="3200"/>
              <a:t> </a:t>
            </a:r>
            <a:r>
              <a:rPr lang="en-US" altLang="zh-CN" sz="3200"/>
              <a:t>(</a:t>
            </a:r>
            <a:r>
              <a:rPr lang="en-US" sz="3200"/>
              <a:t>cont’d</a:t>
            </a:r>
            <a:r>
              <a:rPr lang="en-US" altLang="zh-CN" sz="3200"/>
              <a:t>)</a:t>
            </a:r>
            <a:r>
              <a:rPr lang="zh-CN" altLang="en-US" sz="3200"/>
              <a:t> </a:t>
            </a:r>
            <a:endParaRPr lang="en-US" sz="3200" dirty="0"/>
          </a:p>
        </p:txBody>
      </p:sp>
      <p:pic>
        <p:nvPicPr>
          <p:cNvPr id="24" name="Picture 23">
            <a:extLst>
              <a:ext uri="{FF2B5EF4-FFF2-40B4-BE49-F238E27FC236}">
                <a16:creationId xmlns:a16="http://schemas.microsoft.com/office/drawing/2014/main" id="{A50543DD-8E38-6346-97CA-00E64600B815}"/>
              </a:ext>
            </a:extLst>
          </p:cNvPr>
          <p:cNvPicPr>
            <a:picLocks noChangeAspect="1"/>
          </p:cNvPicPr>
          <p:nvPr/>
        </p:nvPicPr>
        <p:blipFill>
          <a:blip r:embed="rId14"/>
          <a:stretch>
            <a:fillRect/>
          </a:stretch>
        </p:blipFill>
        <p:spPr>
          <a:xfrm>
            <a:off x="3927161" y="129100"/>
            <a:ext cx="5159842" cy="1454483"/>
          </a:xfrm>
          <a:prstGeom prst="rect">
            <a:avLst/>
          </a:prstGeom>
        </p:spPr>
      </p:pic>
    </p:spTree>
    <p:extLst>
      <p:ext uri="{BB962C8B-B14F-4D97-AF65-F5344CB8AC3E}">
        <p14:creationId xmlns:p14="http://schemas.microsoft.com/office/powerpoint/2010/main" val="22747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9" grpId="0"/>
      <p:bldP spid="20" grpId="0"/>
      <p:bldP spid="22"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620" y="149735"/>
            <a:ext cx="7828321" cy="854869"/>
          </a:xfrm>
        </p:spPr>
        <p:txBody>
          <a:bodyPr>
            <a:normAutofit/>
          </a:bodyPr>
          <a:lstStyle/>
          <a:p>
            <a:pPr>
              <a:defRPr/>
            </a:pPr>
            <a:r>
              <a:rPr lang="en-US" sz="3200" dirty="0"/>
              <a:t>Value Iteration</a:t>
            </a:r>
            <a:r>
              <a:rPr lang="en-US" altLang="zh-CN" sz="3200" dirty="0"/>
              <a:t>:</a:t>
            </a:r>
            <a:r>
              <a:rPr lang="zh-CN" altLang="en-US" sz="3200" dirty="0"/>
              <a:t> </a:t>
            </a:r>
            <a:r>
              <a:rPr lang="en-US" altLang="zh-CN" sz="3200" dirty="0"/>
              <a:t>Example</a:t>
            </a:r>
            <a:r>
              <a:rPr lang="zh-CN" altLang="en-US" sz="3200" dirty="0"/>
              <a:t> </a:t>
            </a:r>
            <a:endParaRPr lang="en-US" sz="3200" dirty="0"/>
          </a:p>
        </p:txBody>
      </p:sp>
      <p:sp>
        <p:nvSpPr>
          <p:cNvPr id="3" name="Content Placeholder 2"/>
          <p:cNvSpPr>
            <a:spLocks noGrp="1"/>
          </p:cNvSpPr>
          <p:nvPr>
            <p:ph idx="1"/>
          </p:nvPr>
        </p:nvSpPr>
        <p:spPr>
          <a:xfrm>
            <a:off x="381615" y="1134446"/>
            <a:ext cx="8359776" cy="3398044"/>
          </a:xfrm>
        </p:spPr>
        <p:txBody>
          <a:bodyPr>
            <a:normAutofit lnSpcReduction="10000"/>
          </a:bodyPr>
          <a:lstStyle/>
          <a:p>
            <a:pPr>
              <a:defRPr/>
            </a:pPr>
            <a:r>
              <a:rPr lang="en-US" altLang="zh-CN" sz="2100" dirty="0"/>
              <a:t>Iterating</a:t>
            </a:r>
            <a:r>
              <a:rPr lang="zh-CN" altLang="en-US" sz="2100" dirty="0"/>
              <a:t> </a:t>
            </a:r>
            <a:r>
              <a:rPr lang="en-US" altLang="zh-CN" sz="2100" dirty="0"/>
              <a:t>the</a:t>
            </a:r>
            <a:r>
              <a:rPr lang="zh-CN" altLang="en-US" sz="2100" dirty="0"/>
              <a:t> </a:t>
            </a:r>
            <a:r>
              <a:rPr lang="en-US" altLang="zh-CN" sz="2100" dirty="0"/>
              <a:t>process</a:t>
            </a:r>
            <a:r>
              <a:rPr lang="zh-CN" altLang="en-US" sz="2100" dirty="0"/>
              <a:t> </a:t>
            </a:r>
            <a:r>
              <a:rPr lang="en-US" altLang="zh-CN" sz="2100" dirty="0"/>
              <a:t>(code</a:t>
            </a:r>
            <a:r>
              <a:rPr lang="zh-CN" altLang="en-US" sz="2100" dirty="0"/>
              <a:t> </a:t>
            </a:r>
            <a:r>
              <a:rPr lang="en-US" altLang="zh-CN" sz="2100" dirty="0"/>
              <a:t>available</a:t>
            </a:r>
            <a:r>
              <a:rPr lang="zh-CN" altLang="en-US" sz="2100" dirty="0"/>
              <a:t> </a:t>
            </a:r>
            <a:r>
              <a:rPr lang="en-US" altLang="zh-CN" sz="2100" dirty="0"/>
              <a:t>on</a:t>
            </a:r>
            <a:r>
              <a:rPr lang="zh-CN" altLang="en-US" sz="2100" dirty="0"/>
              <a:t> </a:t>
            </a:r>
            <a:r>
              <a:rPr lang="en-US" altLang="zh-CN" sz="2100" dirty="0"/>
              <a:t>later</a:t>
            </a:r>
            <a:r>
              <a:rPr lang="zh-CN" altLang="en-US" sz="2100" dirty="0"/>
              <a:t> </a:t>
            </a:r>
            <a:r>
              <a:rPr lang="en-US" altLang="zh-CN" sz="2100" dirty="0"/>
              <a:t>slides)</a:t>
            </a:r>
          </a:p>
          <a:p>
            <a:pPr algn="ctr">
              <a:defRPr/>
            </a:pPr>
            <a:endParaRPr lang="en-US" altLang="zh-CN" sz="2100" dirty="0"/>
          </a:p>
          <a:p>
            <a:pPr>
              <a:defRPr/>
            </a:pPr>
            <a:endParaRPr lang="en-US" sz="2100" dirty="0"/>
          </a:p>
          <a:p>
            <a:pPr>
              <a:defRPr/>
            </a:pPr>
            <a:endParaRPr lang="en-US" sz="2100" dirty="0"/>
          </a:p>
          <a:p>
            <a:pPr>
              <a:defRPr/>
            </a:pPr>
            <a:endParaRPr lang="en-US" sz="2100" dirty="0"/>
          </a:p>
          <a:p>
            <a:pPr>
              <a:buFont typeface="Wingdings" panose="05000000000000000000" pitchFamily="2" charset="2"/>
              <a:buNone/>
              <a:defRPr/>
            </a:pPr>
            <a:br>
              <a:rPr lang="en-US" dirty="0"/>
            </a:br>
            <a:br>
              <a:rPr lang="en-US" dirty="0"/>
            </a:br>
            <a:endParaRPr lang="en-US" dirty="0"/>
          </a:p>
        </p:txBody>
      </p:sp>
      <p:pic>
        <p:nvPicPr>
          <p:cNvPr id="5" name="Picture 4">
            <a:extLst>
              <a:ext uri="{FF2B5EF4-FFF2-40B4-BE49-F238E27FC236}">
                <a16:creationId xmlns:a16="http://schemas.microsoft.com/office/drawing/2014/main" id="{1536EFB8-57CE-4B41-AF54-49181F7BB559}"/>
              </a:ext>
            </a:extLst>
          </p:cNvPr>
          <p:cNvPicPr>
            <a:picLocks noChangeAspect="1"/>
          </p:cNvPicPr>
          <p:nvPr/>
        </p:nvPicPr>
        <p:blipFill>
          <a:blip r:embed="rId3"/>
          <a:stretch>
            <a:fillRect/>
          </a:stretch>
        </p:blipFill>
        <p:spPr>
          <a:xfrm>
            <a:off x="743804" y="1568588"/>
            <a:ext cx="4258100" cy="1528184"/>
          </a:xfrm>
          <a:prstGeom prst="rect">
            <a:avLst/>
          </a:prstGeom>
        </p:spPr>
      </p:pic>
      <p:pic>
        <p:nvPicPr>
          <p:cNvPr id="6" name="Picture 5">
            <a:extLst>
              <a:ext uri="{FF2B5EF4-FFF2-40B4-BE49-F238E27FC236}">
                <a16:creationId xmlns:a16="http://schemas.microsoft.com/office/drawing/2014/main" id="{32B16A0B-B4C1-B343-B90D-A9972048C532}"/>
              </a:ext>
            </a:extLst>
          </p:cNvPr>
          <p:cNvPicPr>
            <a:picLocks noChangeAspect="1"/>
          </p:cNvPicPr>
          <p:nvPr/>
        </p:nvPicPr>
        <p:blipFill>
          <a:blip r:embed="rId4"/>
          <a:stretch>
            <a:fillRect/>
          </a:stretch>
        </p:blipFill>
        <p:spPr>
          <a:xfrm>
            <a:off x="743804" y="3599667"/>
            <a:ext cx="4315912" cy="1062665"/>
          </a:xfrm>
          <a:prstGeom prst="rect">
            <a:avLst/>
          </a:prstGeom>
        </p:spPr>
      </p:pic>
      <p:sp>
        <p:nvSpPr>
          <p:cNvPr id="7" name="TextBox 6">
            <a:extLst>
              <a:ext uri="{FF2B5EF4-FFF2-40B4-BE49-F238E27FC236}">
                <a16:creationId xmlns:a16="http://schemas.microsoft.com/office/drawing/2014/main" id="{6B561268-B70D-054C-AB6E-6DC6F2BE42C3}"/>
              </a:ext>
            </a:extLst>
          </p:cNvPr>
          <p:cNvSpPr txBox="1"/>
          <p:nvPr/>
        </p:nvSpPr>
        <p:spPr>
          <a:xfrm>
            <a:off x="743804" y="3100493"/>
            <a:ext cx="901209" cy="369332"/>
          </a:xfrm>
          <a:prstGeom prst="rect">
            <a:avLst/>
          </a:prstGeom>
          <a:noFill/>
        </p:spPr>
        <p:txBody>
          <a:bodyPr wrap="none" rtlCol="0">
            <a:spAutoFit/>
          </a:bodyPr>
          <a:lstStyle/>
          <a:p>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altLang="zh-CN" dirty="0"/>
              <a:t>.</a:t>
            </a:r>
            <a:endParaRPr lang="en-US" dirty="0"/>
          </a:p>
        </p:txBody>
      </p:sp>
      <p:sp>
        <p:nvSpPr>
          <p:cNvPr id="8" name="Title 1">
            <a:extLst>
              <a:ext uri="{FF2B5EF4-FFF2-40B4-BE49-F238E27FC236}">
                <a16:creationId xmlns:a16="http://schemas.microsoft.com/office/drawing/2014/main" id="{698C38EF-1A29-2942-8BF3-93A3D526ED67}"/>
              </a:ext>
            </a:extLst>
          </p:cNvPr>
          <p:cNvSpPr txBox="1">
            <a:spLocks/>
          </p:cNvSpPr>
          <p:nvPr/>
        </p:nvSpPr>
        <p:spPr>
          <a:xfrm>
            <a:off x="322620" y="149735"/>
            <a:ext cx="6628785" cy="85486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Arial"/>
                <a:ea typeface="+mj-ea"/>
                <a:cs typeface="+mj-cs"/>
              </a:defRPr>
            </a:lvl1pPr>
          </a:lstStyle>
          <a:p>
            <a:pPr>
              <a:defRPr/>
            </a:pPr>
            <a:r>
              <a:rPr lang="en-US" sz="3200"/>
              <a:t>Value Iteration</a:t>
            </a:r>
            <a:r>
              <a:rPr lang="en-US" altLang="zh-CN" sz="3200"/>
              <a:t>:</a:t>
            </a:r>
            <a:r>
              <a:rPr lang="zh-CN" altLang="en-US" sz="3200"/>
              <a:t> </a:t>
            </a:r>
            <a:r>
              <a:rPr lang="en-US" altLang="zh-CN" sz="3200"/>
              <a:t>Example</a:t>
            </a:r>
            <a:r>
              <a:rPr lang="zh-CN" altLang="en-US" sz="3200"/>
              <a:t> </a:t>
            </a:r>
            <a:r>
              <a:rPr lang="en-US" altLang="zh-CN" sz="3200"/>
              <a:t>(</a:t>
            </a:r>
            <a:r>
              <a:rPr lang="en-US" sz="3200"/>
              <a:t>cont’d</a:t>
            </a:r>
            <a:r>
              <a:rPr lang="en-US" altLang="zh-CN" sz="3200"/>
              <a:t>)</a:t>
            </a:r>
            <a:r>
              <a:rPr lang="zh-CN" altLang="en-US" sz="3200"/>
              <a:t> </a:t>
            </a:r>
            <a:endParaRPr lang="en-US" sz="3200" dirty="0"/>
          </a:p>
        </p:txBody>
      </p:sp>
      <p:sp>
        <p:nvSpPr>
          <p:cNvPr id="4" name="Rectangle 3">
            <a:extLst>
              <a:ext uri="{FF2B5EF4-FFF2-40B4-BE49-F238E27FC236}">
                <a16:creationId xmlns:a16="http://schemas.microsoft.com/office/drawing/2014/main" id="{678FD8B9-1DCD-2D4B-AD77-97263E6E94C5}"/>
              </a:ext>
            </a:extLst>
          </p:cNvPr>
          <p:cNvSpPr/>
          <p:nvPr/>
        </p:nvSpPr>
        <p:spPr>
          <a:xfrm>
            <a:off x="1795908" y="3552345"/>
            <a:ext cx="3263808" cy="116438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Callout 9">
            <a:extLst>
              <a:ext uri="{FF2B5EF4-FFF2-40B4-BE49-F238E27FC236}">
                <a16:creationId xmlns:a16="http://schemas.microsoft.com/office/drawing/2014/main" id="{DFA24249-46C4-8A46-8829-8B4B07936119}"/>
              </a:ext>
            </a:extLst>
          </p:cNvPr>
          <p:cNvSpPr/>
          <p:nvPr/>
        </p:nvSpPr>
        <p:spPr>
          <a:xfrm>
            <a:off x="5639019" y="2571750"/>
            <a:ext cx="2584003" cy="1415759"/>
          </a:xfrm>
          <a:prstGeom prst="wedgeEllipseCallout">
            <a:avLst>
              <a:gd name="adj1" fmla="val -59110"/>
              <a:gd name="adj2" fmla="val 54901"/>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chemeClr val="bg1"/>
                </a:solidFill>
              </a:rPr>
              <a:t>Very</a:t>
            </a:r>
            <a:r>
              <a:rPr lang="zh-CN" altLang="en-US" dirty="0">
                <a:solidFill>
                  <a:schemeClr val="bg1"/>
                </a:solidFill>
              </a:rPr>
              <a:t> </a:t>
            </a:r>
            <a:r>
              <a:rPr lang="en-US" altLang="zh-CN" dirty="0">
                <a:solidFill>
                  <a:schemeClr val="bg1"/>
                </a:solidFill>
              </a:rPr>
              <a:t>good,</a:t>
            </a:r>
            <a:r>
              <a:rPr lang="zh-CN" altLang="en-US" dirty="0">
                <a:solidFill>
                  <a:schemeClr val="bg1"/>
                </a:solidFill>
              </a:rPr>
              <a:t> </a:t>
            </a:r>
            <a:r>
              <a:rPr lang="en-US" altLang="zh-CN" dirty="0">
                <a:solidFill>
                  <a:schemeClr val="bg1"/>
                </a:solidFill>
              </a:rPr>
              <a:t>the</a:t>
            </a:r>
            <a:r>
              <a:rPr lang="zh-CN" altLang="en-US" dirty="0">
                <a:solidFill>
                  <a:schemeClr val="bg1"/>
                </a:solidFill>
              </a:rPr>
              <a:t> </a:t>
            </a:r>
            <a:r>
              <a:rPr lang="en-US" altLang="zh-CN" dirty="0">
                <a:solidFill>
                  <a:schemeClr val="bg1"/>
                </a:solidFill>
              </a:rPr>
              <a:t>values</a:t>
            </a:r>
            <a:r>
              <a:rPr lang="zh-CN" altLang="en-US" dirty="0">
                <a:solidFill>
                  <a:schemeClr val="bg1"/>
                </a:solidFill>
              </a:rPr>
              <a:t> </a:t>
            </a:r>
            <a:r>
              <a:rPr lang="en-US" altLang="zh-CN" dirty="0">
                <a:solidFill>
                  <a:schemeClr val="bg1"/>
                </a:solidFill>
              </a:rPr>
              <a:t>converge</a:t>
            </a:r>
            <a:r>
              <a:rPr lang="zh-CN" altLang="en-US" dirty="0">
                <a:solidFill>
                  <a:schemeClr val="bg1"/>
                </a:solidFill>
              </a:rPr>
              <a:t> </a:t>
            </a:r>
            <a:r>
              <a:rPr lang="en-US" altLang="zh-CN" dirty="0">
                <a:solidFill>
                  <a:schemeClr val="bg1"/>
                </a:solidFill>
              </a:rPr>
              <a:t>now</a:t>
            </a:r>
            <a:endParaRPr lang="en-US" dirty="0">
              <a:solidFill>
                <a:schemeClr val="bg1"/>
              </a:solidFill>
            </a:endParaRPr>
          </a:p>
        </p:txBody>
      </p:sp>
    </p:spTree>
    <p:extLst>
      <p:ext uri="{BB962C8B-B14F-4D97-AF65-F5344CB8AC3E}">
        <p14:creationId xmlns:p14="http://schemas.microsoft.com/office/powerpoint/2010/main" val="3510604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111"/>
            <a:ext cx="8229600" cy="543191"/>
          </a:xfrm>
        </p:spPr>
        <p:txBody>
          <a:bodyPr>
            <a:normAutofit fontScale="90000"/>
          </a:bodyPr>
          <a:lstStyle/>
          <a:p>
            <a:r>
              <a:rPr lang="en-SG" dirty="0"/>
              <a:t>Introduction </a:t>
            </a:r>
          </a:p>
        </p:txBody>
      </p:sp>
      <p:sp>
        <p:nvSpPr>
          <p:cNvPr id="3" name="Content Placeholder 2"/>
          <p:cNvSpPr>
            <a:spLocks noGrp="1"/>
          </p:cNvSpPr>
          <p:nvPr>
            <p:ph idx="1"/>
          </p:nvPr>
        </p:nvSpPr>
        <p:spPr>
          <a:xfrm>
            <a:off x="457200" y="1210417"/>
            <a:ext cx="8229600" cy="3620971"/>
          </a:xfrm>
        </p:spPr>
        <p:txBody>
          <a:bodyPr>
            <a:noAutofit/>
          </a:bodyPr>
          <a:lstStyle/>
          <a:p>
            <a:r>
              <a:rPr lang="en-US" altLang="zh-CN" sz="2000" dirty="0"/>
              <a:t>We consider a framework for decision making under uncertainty </a:t>
            </a:r>
          </a:p>
          <a:p>
            <a:r>
              <a:rPr lang="en-US" altLang="zh-CN" sz="2000" dirty="0"/>
              <a:t>Markov decision processes (MDPs) and their extensions provide an extremely general way to think about how we can act optimally under uncertainty</a:t>
            </a:r>
          </a:p>
          <a:p>
            <a:r>
              <a:rPr lang="en-US" altLang="zh-CN" sz="2000" dirty="0"/>
              <a:t>For many medium-sized problems, we can use the techniques from this lecture to compute an optimal decision policy </a:t>
            </a:r>
          </a:p>
          <a:p>
            <a:r>
              <a:rPr lang="en-US" altLang="zh-CN" sz="2000" dirty="0"/>
              <a:t>For large-scale problems, approximate techniques are often needed (more on these in later lectures), but the paradigm often forms the basis for these approximate methods</a:t>
            </a:r>
          </a:p>
          <a:p>
            <a:pPr marL="0" indent="0">
              <a:buNone/>
            </a:pPr>
            <a:br>
              <a:rPr lang="en-US" altLang="zh-CN" sz="2000" dirty="0"/>
            </a:br>
            <a:endParaRPr lang="en-SG" sz="2000" dirty="0"/>
          </a:p>
        </p:txBody>
      </p:sp>
    </p:spTree>
    <p:extLst>
      <p:ext uri="{BB962C8B-B14F-4D97-AF65-F5344CB8AC3E}">
        <p14:creationId xmlns:p14="http://schemas.microsoft.com/office/powerpoint/2010/main" val="1042011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621" y="149735"/>
            <a:ext cx="7415366" cy="854869"/>
          </a:xfrm>
        </p:spPr>
        <p:txBody>
          <a:bodyPr>
            <a:normAutofit/>
          </a:bodyPr>
          <a:lstStyle/>
          <a:p>
            <a:pPr>
              <a:defRPr/>
            </a:pPr>
            <a:r>
              <a:rPr lang="en-US" sz="3200" dirty="0"/>
              <a:t>Value Iteration</a:t>
            </a:r>
            <a:r>
              <a:rPr lang="en-US" altLang="zh-CN" sz="3200" dirty="0"/>
              <a:t>:</a:t>
            </a:r>
            <a:r>
              <a:rPr lang="zh-CN" altLang="en-US" sz="3200" dirty="0"/>
              <a:t> </a:t>
            </a:r>
            <a:r>
              <a:rPr lang="en-US" altLang="zh-CN" sz="3200" dirty="0"/>
              <a:t>Example</a:t>
            </a:r>
            <a:r>
              <a:rPr lang="zh-CN" altLang="en-US" sz="3200" dirty="0"/>
              <a:t>  </a:t>
            </a:r>
            <a:endParaRPr lang="en-US" sz="3200" dirty="0"/>
          </a:p>
        </p:txBody>
      </p:sp>
      <p:sp>
        <p:nvSpPr>
          <p:cNvPr id="3" name="Content Placeholder 2"/>
          <p:cNvSpPr>
            <a:spLocks noGrp="1"/>
          </p:cNvSpPr>
          <p:nvPr>
            <p:ph idx="1"/>
          </p:nvPr>
        </p:nvSpPr>
        <p:spPr>
          <a:xfrm>
            <a:off x="381615" y="1134446"/>
            <a:ext cx="8359776" cy="3398044"/>
          </a:xfrm>
        </p:spPr>
        <p:txBody>
          <a:bodyPr/>
          <a:lstStyle/>
          <a:p>
            <a:pPr>
              <a:defRPr/>
            </a:pPr>
            <a:r>
              <a:rPr lang="en-US" altLang="zh-CN" sz="2100" dirty="0"/>
              <a:t>Put</a:t>
            </a:r>
            <a:r>
              <a:rPr lang="zh-CN" altLang="en-US" sz="2100" dirty="0"/>
              <a:t> </a:t>
            </a:r>
            <a:r>
              <a:rPr lang="en-US" altLang="zh-CN" sz="2100" dirty="0"/>
              <a:t>the</a:t>
            </a:r>
            <a:r>
              <a:rPr lang="zh-CN" altLang="en-US" sz="2100" dirty="0"/>
              <a:t> </a:t>
            </a:r>
            <a:r>
              <a:rPr lang="en-US" altLang="zh-CN" sz="2100" dirty="0"/>
              <a:t>optimal</a:t>
            </a:r>
            <a:r>
              <a:rPr lang="zh-CN" altLang="en-US" sz="2100" dirty="0"/>
              <a:t> </a:t>
            </a:r>
            <a:r>
              <a:rPr lang="en-US" altLang="zh-CN" sz="2100" dirty="0"/>
              <a:t>values</a:t>
            </a:r>
            <a:r>
              <a:rPr lang="zh-CN" altLang="en-US" sz="2100" dirty="0"/>
              <a:t> </a:t>
            </a:r>
            <a:r>
              <a:rPr lang="en-US" altLang="zh-CN" sz="2100" dirty="0"/>
              <a:t>on</a:t>
            </a:r>
            <a:r>
              <a:rPr lang="zh-CN" altLang="en-US" sz="2100" dirty="0"/>
              <a:t> </a:t>
            </a:r>
            <a:r>
              <a:rPr lang="en-US" altLang="zh-CN" sz="2100" dirty="0"/>
              <a:t>the</a:t>
            </a:r>
            <a:r>
              <a:rPr lang="zh-CN" altLang="en-US" sz="2100" dirty="0"/>
              <a:t> </a:t>
            </a:r>
            <a:r>
              <a:rPr lang="en-US" altLang="zh-CN" sz="2100" dirty="0"/>
              <a:t>graph</a:t>
            </a:r>
            <a:br>
              <a:rPr lang="en-US" dirty="0"/>
            </a:br>
            <a:br>
              <a:rPr lang="en-US" dirty="0"/>
            </a:br>
            <a:endParaRPr lang="en-US" dirty="0"/>
          </a:p>
        </p:txBody>
      </p:sp>
      <p:pic>
        <p:nvPicPr>
          <p:cNvPr id="5" name="Picture 4">
            <a:extLst>
              <a:ext uri="{FF2B5EF4-FFF2-40B4-BE49-F238E27FC236}">
                <a16:creationId xmlns:a16="http://schemas.microsoft.com/office/drawing/2014/main" id="{55B96D2E-1D4C-C34B-9158-63004664F25B}"/>
              </a:ext>
            </a:extLst>
          </p:cNvPr>
          <p:cNvPicPr>
            <a:picLocks noChangeAspect="1"/>
          </p:cNvPicPr>
          <p:nvPr/>
        </p:nvPicPr>
        <p:blipFill>
          <a:blip r:embed="rId3"/>
          <a:stretch>
            <a:fillRect/>
          </a:stretch>
        </p:blipFill>
        <p:spPr>
          <a:xfrm>
            <a:off x="579768" y="1801958"/>
            <a:ext cx="7963469" cy="1919699"/>
          </a:xfrm>
          <a:prstGeom prst="rect">
            <a:avLst/>
          </a:prstGeom>
        </p:spPr>
      </p:pic>
      <p:sp>
        <p:nvSpPr>
          <p:cNvPr id="6" name="Title 1">
            <a:extLst>
              <a:ext uri="{FF2B5EF4-FFF2-40B4-BE49-F238E27FC236}">
                <a16:creationId xmlns:a16="http://schemas.microsoft.com/office/drawing/2014/main" id="{9B4BB5B4-7992-C64F-9A83-B271F2E2C190}"/>
              </a:ext>
            </a:extLst>
          </p:cNvPr>
          <p:cNvSpPr txBox="1">
            <a:spLocks/>
          </p:cNvSpPr>
          <p:nvPr/>
        </p:nvSpPr>
        <p:spPr>
          <a:xfrm>
            <a:off x="322620" y="149735"/>
            <a:ext cx="6628785" cy="85486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Arial"/>
                <a:ea typeface="+mj-ea"/>
                <a:cs typeface="+mj-cs"/>
              </a:defRPr>
            </a:lvl1pPr>
          </a:lstStyle>
          <a:p>
            <a:pPr>
              <a:defRPr/>
            </a:pPr>
            <a:r>
              <a:rPr lang="en-US" sz="3200" dirty="0"/>
              <a:t>Value Iteration</a:t>
            </a:r>
            <a:r>
              <a:rPr lang="en-US" altLang="zh-CN" sz="3200" dirty="0"/>
              <a:t>:</a:t>
            </a:r>
            <a:r>
              <a:rPr lang="zh-CN" altLang="en-US" sz="3200" dirty="0"/>
              <a:t> </a:t>
            </a:r>
            <a:r>
              <a:rPr lang="en-US" altLang="zh-CN" sz="3200" dirty="0"/>
              <a:t>Example</a:t>
            </a:r>
            <a:r>
              <a:rPr lang="zh-CN" altLang="en-US" sz="3200" dirty="0"/>
              <a:t> </a:t>
            </a:r>
            <a:r>
              <a:rPr lang="en-US" altLang="zh-CN" sz="3200" dirty="0"/>
              <a:t>(</a:t>
            </a:r>
            <a:r>
              <a:rPr lang="en-US" sz="3200" dirty="0"/>
              <a:t>cont’d</a:t>
            </a:r>
            <a:r>
              <a:rPr lang="en-US" altLang="zh-CN" sz="3200" dirty="0"/>
              <a:t>)</a:t>
            </a:r>
            <a:r>
              <a:rPr lang="zh-CN" altLang="en-US" sz="3200" dirty="0"/>
              <a:t> </a:t>
            </a:r>
            <a:endParaRPr lang="en-US" sz="3200" dirty="0"/>
          </a:p>
        </p:txBody>
      </p:sp>
      <p:sp>
        <p:nvSpPr>
          <p:cNvPr id="4" name="Rounded Rectangle 3">
            <a:extLst>
              <a:ext uri="{FF2B5EF4-FFF2-40B4-BE49-F238E27FC236}">
                <a16:creationId xmlns:a16="http://schemas.microsoft.com/office/drawing/2014/main" id="{DBC66B76-14CD-C247-9F12-4A8B7595B0FA}"/>
              </a:ext>
            </a:extLst>
          </p:cNvPr>
          <p:cNvSpPr/>
          <p:nvPr/>
        </p:nvSpPr>
        <p:spPr>
          <a:xfrm>
            <a:off x="749940" y="2761807"/>
            <a:ext cx="710469" cy="40899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1C5E8141-DF4D-C74C-9715-30E06F023141}"/>
              </a:ext>
            </a:extLst>
          </p:cNvPr>
          <p:cNvSpPr/>
          <p:nvPr/>
        </p:nvSpPr>
        <p:spPr>
          <a:xfrm>
            <a:off x="3675069" y="2175885"/>
            <a:ext cx="710469" cy="40899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1AFD341-4BA4-9446-89FC-A0175FDE96B6}"/>
              </a:ext>
            </a:extLst>
          </p:cNvPr>
          <p:cNvSpPr/>
          <p:nvPr/>
        </p:nvSpPr>
        <p:spPr>
          <a:xfrm>
            <a:off x="6537777" y="2833468"/>
            <a:ext cx="710469" cy="408990"/>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693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615" y="1134446"/>
                <a:ext cx="8359776" cy="3398044"/>
              </a:xfrm>
            </p:spPr>
            <p:txBody>
              <a:bodyPr>
                <a:normAutofit/>
              </a:bodyPr>
              <a:lstStyle/>
              <a:p>
                <a:pPr>
                  <a:defRPr/>
                </a:pPr>
                <a:r>
                  <a:rPr lang="en-US" sz="2100" dirty="0"/>
                  <a:t> </a:t>
                </a:r>
                <a:r>
                  <a:rPr lang="en-US" altLang="zh-CN" sz="2100" dirty="0"/>
                  <a:t>U</a:t>
                </a:r>
                <a:r>
                  <a:rPr lang="en-US" sz="2100" dirty="0"/>
                  <a:t>se </a:t>
                </a:r>
                <a14:m>
                  <m:oMath xmlns:m="http://schemas.openxmlformats.org/officeDocument/2006/math">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𝑉</m:t>
                        </m:r>
                      </m:e>
                      <m:sup>
                        <m:r>
                          <a:rPr lang="zh-CN" altLang="en-US" sz="2100" b="0" i="1" smtClean="0">
                            <a:latin typeface="Cambria Math" panose="02040503050406030204" pitchFamily="18" charset="0"/>
                          </a:rPr>
                          <m:t>∗</m:t>
                        </m:r>
                      </m:sup>
                    </m:sSup>
                  </m:oMath>
                </a14:m>
                <a:r>
                  <a:rPr lang="en-US" sz="2100" dirty="0"/>
                  <a:t> to find optimal</a:t>
                </a:r>
                <a:r>
                  <a:rPr lang="zh-CN" altLang="en-US" sz="2100" dirty="0"/>
                  <a:t> </a:t>
                </a:r>
                <a:r>
                  <a:rPr lang="en-US" altLang="zh-CN" sz="2100" dirty="0"/>
                  <a:t>policy</a:t>
                </a:r>
              </a:p>
              <a:p>
                <a:pPr lvl="1">
                  <a:defRPr/>
                </a:pPr>
                <a:r>
                  <a:rPr lang="en-US" altLang="zh-CN" sz="1700" dirty="0"/>
                  <a:t>aka</a:t>
                </a:r>
                <a:r>
                  <a:rPr lang="en-US" sz="1700" dirty="0"/>
                  <a:t> </a:t>
                </a:r>
                <a:r>
                  <a:rPr lang="en-US" altLang="zh-CN" sz="1700" dirty="0"/>
                  <a:t>optimal</a:t>
                </a:r>
                <a:r>
                  <a:rPr lang="zh-CN" altLang="en-US" sz="1700" dirty="0"/>
                  <a:t> </a:t>
                </a:r>
                <a:r>
                  <a:rPr lang="en-US" sz="1700" dirty="0"/>
                  <a:t>actions in each state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615" y="1134446"/>
                <a:ext cx="8359776" cy="3398044"/>
              </a:xfrm>
              <a:blipFill>
                <a:blip r:embed="rId3"/>
                <a:stretch>
                  <a:fillRect l="-607" t="-7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311C27C2-41BF-6243-BA57-5BA97FA799E6}"/>
                  </a:ext>
                </a:extLst>
              </p:cNvPr>
              <p:cNvGraphicFramePr>
                <a:graphicFrameLocks noGrp="1"/>
              </p:cNvGraphicFramePr>
              <p:nvPr>
                <p:extLst>
                  <p:ext uri="{D42A27DB-BD31-4B8C-83A1-F6EECF244321}">
                    <p14:modId xmlns:p14="http://schemas.microsoft.com/office/powerpoint/2010/main" val="3028289588"/>
                  </p:ext>
                </p:extLst>
              </p:nvPr>
            </p:nvGraphicFramePr>
            <p:xfrm>
              <a:off x="4046716" y="2728035"/>
              <a:ext cx="839337" cy="1341120"/>
            </p:xfrm>
            <a:graphic>
              <a:graphicData uri="http://schemas.openxmlformats.org/drawingml/2006/table">
                <a:tbl>
                  <a:tblPr firstRow="1" bandRow="1">
                    <a:tableStyleId>{5940675A-B579-460E-94D1-54222C63F5DA}</a:tableStyleId>
                  </a:tblPr>
                  <a:tblGrid>
                    <a:gridCol w="429904">
                      <a:extLst>
                        <a:ext uri="{9D8B030D-6E8A-4147-A177-3AD203B41FA5}">
                          <a16:colId xmlns:a16="http://schemas.microsoft.com/office/drawing/2014/main" val="1388148709"/>
                        </a:ext>
                      </a:extLst>
                    </a:gridCol>
                    <a:gridCol w="409433">
                      <a:extLst>
                        <a:ext uri="{9D8B030D-6E8A-4147-A177-3AD203B41FA5}">
                          <a16:colId xmlns:a16="http://schemas.microsoft.com/office/drawing/2014/main" val="2372671057"/>
                        </a:ext>
                      </a:extLst>
                    </a:gridCol>
                  </a:tblGrid>
                  <a:tr h="292013">
                    <a:tc>
                      <a:txBody>
                        <a:bodyPr/>
                        <a:lstStyle/>
                        <a:p>
                          <a:pPr algn="ctr"/>
                          <a:endParaRPr lang="en-US" sz="16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𝑎</m:t>
                                    </m:r>
                                  </m:e>
                                  <m:sup>
                                    <m:r>
                                      <a:rPr lang="zh-CN" altLang="en-US" sz="1600" b="0" i="1" smtClean="0">
                                        <a:latin typeface="Cambria Math" panose="02040503050406030204" pitchFamily="18" charset="0"/>
                                      </a:rPr>
                                      <m:t>∗</m:t>
                                    </m:r>
                                  </m:sup>
                                </m:sSup>
                              </m:oMath>
                            </m:oMathPara>
                          </a14:m>
                          <a:endParaRPr lang="en-US" sz="1600" dirty="0"/>
                        </a:p>
                      </a:txBody>
                      <a:tcPr/>
                    </a:tc>
                    <a:extLst>
                      <a:ext uri="{0D108BD9-81ED-4DB2-BD59-A6C34878D82A}">
                        <a16:rowId xmlns:a16="http://schemas.microsoft.com/office/drawing/2014/main" val="129060474"/>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0</m:t>
                                    </m:r>
                                  </m:sub>
                                </m:sSub>
                              </m:oMath>
                            </m:oMathPara>
                          </a14:m>
                          <a:endParaRPr 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1</m:t>
                                    </m:r>
                                  </m:sub>
                                </m:sSub>
                              </m:oMath>
                            </m:oMathPara>
                          </a14:m>
                          <a:endParaRPr lang="en-US" sz="1200" dirty="0"/>
                        </a:p>
                      </a:txBody>
                      <a:tcPr/>
                    </a:tc>
                    <a:extLst>
                      <a:ext uri="{0D108BD9-81ED-4DB2-BD59-A6C34878D82A}">
                        <a16:rowId xmlns:a16="http://schemas.microsoft.com/office/drawing/2014/main" val="1313495707"/>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1</m:t>
                                    </m:r>
                                  </m:sub>
                                </m:sSub>
                              </m:oMath>
                            </m:oMathPara>
                          </a14:m>
                          <a:endParaRPr 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𝑎</m:t>
                                    </m:r>
                                  </m:e>
                                  <m:sub>
                                    <m:r>
                                      <a:rPr lang="en-US" altLang="zh-CN" sz="1200" b="0" i="1" smtClean="0">
                                        <a:solidFill>
                                          <a:schemeClr val="tx1"/>
                                        </a:solidFill>
                                        <a:latin typeface="Cambria Math" panose="02040503050406030204" pitchFamily="18" charset="0"/>
                                      </a:rPr>
                                      <m:t>0</m:t>
                                    </m:r>
                                  </m:sub>
                                </m:sSub>
                              </m:oMath>
                            </m:oMathPara>
                          </a14:m>
                          <a:endParaRPr lang="en-US" sz="1200" dirty="0">
                            <a:solidFill>
                              <a:schemeClr val="tx1"/>
                            </a:solidFill>
                          </a:endParaRPr>
                        </a:p>
                      </a:txBody>
                      <a:tcPr/>
                    </a:tc>
                    <a:extLst>
                      <a:ext uri="{0D108BD9-81ED-4DB2-BD59-A6C34878D82A}">
                        <a16:rowId xmlns:a16="http://schemas.microsoft.com/office/drawing/2014/main" val="3674736196"/>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𝑠</m:t>
                                    </m:r>
                                  </m:e>
                                  <m:sub>
                                    <m:r>
                                      <a:rPr lang="en-US" altLang="zh-CN" sz="1600" b="0" i="1" smtClean="0">
                                        <a:latin typeface="Cambria Math" panose="02040503050406030204" pitchFamily="18" charset="0"/>
                                      </a:rPr>
                                      <m:t>2</m:t>
                                    </m:r>
                                  </m:sub>
                                </m:sSub>
                              </m:oMath>
                            </m:oMathPara>
                          </a14:m>
                          <a:endParaRPr lang="en-US" sz="16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0</m:t>
                                    </m:r>
                                  </m:sub>
                                </m:sSub>
                              </m:oMath>
                            </m:oMathPara>
                          </a14:m>
                          <a:endParaRPr lang="en-US" sz="1200" dirty="0"/>
                        </a:p>
                      </a:txBody>
                      <a:tcPr/>
                    </a:tc>
                    <a:extLst>
                      <a:ext uri="{0D108BD9-81ED-4DB2-BD59-A6C34878D82A}">
                        <a16:rowId xmlns:a16="http://schemas.microsoft.com/office/drawing/2014/main" val="3317516601"/>
                      </a:ext>
                    </a:extLst>
                  </a:tr>
                </a:tbl>
              </a:graphicData>
            </a:graphic>
          </p:graphicFrame>
        </mc:Choice>
        <mc:Fallback xmlns="">
          <p:graphicFrame>
            <p:nvGraphicFramePr>
              <p:cNvPr id="7" name="Table 6">
                <a:extLst>
                  <a:ext uri="{FF2B5EF4-FFF2-40B4-BE49-F238E27FC236}">
                    <a16:creationId xmlns:a16="http://schemas.microsoft.com/office/drawing/2014/main" id="{311C27C2-41BF-6243-BA57-5BA97FA799E6}"/>
                  </a:ext>
                </a:extLst>
              </p:cNvPr>
              <p:cNvGraphicFramePr>
                <a:graphicFrameLocks noGrp="1"/>
              </p:cNvGraphicFramePr>
              <p:nvPr>
                <p:extLst>
                  <p:ext uri="{D42A27DB-BD31-4B8C-83A1-F6EECF244321}">
                    <p14:modId xmlns:p14="http://schemas.microsoft.com/office/powerpoint/2010/main" val="3028289588"/>
                  </p:ext>
                </p:extLst>
              </p:nvPr>
            </p:nvGraphicFramePr>
            <p:xfrm>
              <a:off x="4046716" y="2728035"/>
              <a:ext cx="839337" cy="1341120"/>
            </p:xfrm>
            <a:graphic>
              <a:graphicData uri="http://schemas.openxmlformats.org/drawingml/2006/table">
                <a:tbl>
                  <a:tblPr firstRow="1" bandRow="1">
                    <a:tableStyleId>{5940675A-B579-460E-94D1-54222C63F5DA}</a:tableStyleId>
                  </a:tblPr>
                  <a:tblGrid>
                    <a:gridCol w="429904">
                      <a:extLst>
                        <a:ext uri="{9D8B030D-6E8A-4147-A177-3AD203B41FA5}">
                          <a16:colId xmlns:a16="http://schemas.microsoft.com/office/drawing/2014/main" val="1388148709"/>
                        </a:ext>
                      </a:extLst>
                    </a:gridCol>
                    <a:gridCol w="409433">
                      <a:extLst>
                        <a:ext uri="{9D8B030D-6E8A-4147-A177-3AD203B41FA5}">
                          <a16:colId xmlns:a16="http://schemas.microsoft.com/office/drawing/2014/main" val="2372671057"/>
                        </a:ext>
                      </a:extLst>
                    </a:gridCol>
                  </a:tblGrid>
                  <a:tr h="335280">
                    <a:tc>
                      <a:txBody>
                        <a:bodyPr/>
                        <a:lstStyle/>
                        <a:p>
                          <a:pPr algn="ctr"/>
                          <a:endParaRPr lang="en-US" sz="1600" dirty="0"/>
                        </a:p>
                      </a:txBody>
                      <a:tcPr/>
                    </a:tc>
                    <a:tc>
                      <a:txBody>
                        <a:bodyPr/>
                        <a:lstStyle/>
                        <a:p>
                          <a:endParaRPr lang="en-US"/>
                        </a:p>
                      </a:txBody>
                      <a:tcPr>
                        <a:blipFill>
                          <a:blip r:embed="rId4"/>
                          <a:stretch>
                            <a:fillRect l="-106061" b="-296296"/>
                          </a:stretch>
                        </a:blipFill>
                      </a:tcPr>
                    </a:tc>
                    <a:extLst>
                      <a:ext uri="{0D108BD9-81ED-4DB2-BD59-A6C34878D82A}">
                        <a16:rowId xmlns:a16="http://schemas.microsoft.com/office/drawing/2014/main" val="129060474"/>
                      </a:ext>
                    </a:extLst>
                  </a:tr>
                  <a:tr h="335280">
                    <a:tc>
                      <a:txBody>
                        <a:bodyPr/>
                        <a:lstStyle/>
                        <a:p>
                          <a:endParaRPr lang="en-US"/>
                        </a:p>
                      </a:txBody>
                      <a:tcPr>
                        <a:blipFill>
                          <a:blip r:embed="rId4"/>
                          <a:stretch>
                            <a:fillRect l="-2941" t="-100000" r="-97059" b="-196296"/>
                          </a:stretch>
                        </a:blipFill>
                      </a:tcPr>
                    </a:tc>
                    <a:tc>
                      <a:txBody>
                        <a:bodyPr/>
                        <a:lstStyle/>
                        <a:p>
                          <a:endParaRPr lang="en-US"/>
                        </a:p>
                      </a:txBody>
                      <a:tcPr>
                        <a:blipFill>
                          <a:blip r:embed="rId4"/>
                          <a:stretch>
                            <a:fillRect l="-106061" t="-100000" b="-196296"/>
                          </a:stretch>
                        </a:blipFill>
                      </a:tcPr>
                    </a:tc>
                    <a:extLst>
                      <a:ext uri="{0D108BD9-81ED-4DB2-BD59-A6C34878D82A}">
                        <a16:rowId xmlns:a16="http://schemas.microsoft.com/office/drawing/2014/main" val="1313495707"/>
                      </a:ext>
                    </a:extLst>
                  </a:tr>
                  <a:tr h="335280">
                    <a:tc>
                      <a:txBody>
                        <a:bodyPr/>
                        <a:lstStyle/>
                        <a:p>
                          <a:endParaRPr lang="en-US"/>
                        </a:p>
                      </a:txBody>
                      <a:tcPr>
                        <a:blipFill>
                          <a:blip r:embed="rId4"/>
                          <a:stretch>
                            <a:fillRect l="-2941" t="-207692" r="-97059" b="-103846"/>
                          </a:stretch>
                        </a:blipFill>
                      </a:tcPr>
                    </a:tc>
                    <a:tc>
                      <a:txBody>
                        <a:bodyPr/>
                        <a:lstStyle/>
                        <a:p>
                          <a:endParaRPr lang="en-US"/>
                        </a:p>
                      </a:txBody>
                      <a:tcPr>
                        <a:blipFill>
                          <a:blip r:embed="rId4"/>
                          <a:stretch>
                            <a:fillRect l="-106061" t="-207692" b="-103846"/>
                          </a:stretch>
                        </a:blipFill>
                      </a:tcPr>
                    </a:tc>
                    <a:extLst>
                      <a:ext uri="{0D108BD9-81ED-4DB2-BD59-A6C34878D82A}">
                        <a16:rowId xmlns:a16="http://schemas.microsoft.com/office/drawing/2014/main" val="3674736196"/>
                      </a:ext>
                    </a:extLst>
                  </a:tr>
                  <a:tr h="335280">
                    <a:tc>
                      <a:txBody>
                        <a:bodyPr/>
                        <a:lstStyle/>
                        <a:p>
                          <a:endParaRPr lang="en-US"/>
                        </a:p>
                      </a:txBody>
                      <a:tcPr>
                        <a:blipFill>
                          <a:blip r:embed="rId4"/>
                          <a:stretch>
                            <a:fillRect l="-2941" t="-296296" r="-97059"/>
                          </a:stretch>
                        </a:blipFill>
                      </a:tcPr>
                    </a:tc>
                    <a:tc>
                      <a:txBody>
                        <a:bodyPr/>
                        <a:lstStyle/>
                        <a:p>
                          <a:endParaRPr lang="en-US"/>
                        </a:p>
                      </a:txBody>
                      <a:tcPr>
                        <a:blipFill>
                          <a:blip r:embed="rId4"/>
                          <a:stretch>
                            <a:fillRect l="-106061" t="-296296"/>
                          </a:stretch>
                        </a:blipFill>
                      </a:tcPr>
                    </a:tc>
                    <a:extLst>
                      <a:ext uri="{0D108BD9-81ED-4DB2-BD59-A6C34878D82A}">
                        <a16:rowId xmlns:a16="http://schemas.microsoft.com/office/drawing/2014/main" val="3317516601"/>
                      </a:ext>
                    </a:extLst>
                  </a:tr>
                </a:tbl>
              </a:graphicData>
            </a:graphic>
          </p:graphicFrame>
        </mc:Fallback>
      </mc:AlternateContent>
      <p:sp>
        <p:nvSpPr>
          <p:cNvPr id="9" name="TextBox 8">
            <a:extLst>
              <a:ext uri="{FF2B5EF4-FFF2-40B4-BE49-F238E27FC236}">
                <a16:creationId xmlns:a16="http://schemas.microsoft.com/office/drawing/2014/main" id="{90D877D1-378D-0F46-B763-96938221F1B1}"/>
              </a:ext>
            </a:extLst>
          </p:cNvPr>
          <p:cNvSpPr txBox="1"/>
          <p:nvPr/>
        </p:nvSpPr>
        <p:spPr>
          <a:xfrm>
            <a:off x="2395553" y="4210159"/>
            <a:ext cx="4732962" cy="369332"/>
          </a:xfrm>
          <a:prstGeom prst="rect">
            <a:avLst/>
          </a:prstGeom>
          <a:noFill/>
        </p:spPr>
        <p:txBody>
          <a:bodyPr wrap="none" rtlCol="0">
            <a:spAutoFit/>
          </a:bodyPr>
          <a:lstStyle/>
          <a:p>
            <a:r>
              <a:rPr lang="en-US" altLang="zh-CN" dirty="0"/>
              <a:t>Done!</a:t>
            </a:r>
            <a:r>
              <a:rPr lang="zh-CN" altLang="en-US" dirty="0"/>
              <a:t> </a:t>
            </a:r>
            <a:r>
              <a:rPr lang="en-US" altLang="zh-CN" dirty="0"/>
              <a:t>We</a:t>
            </a:r>
            <a:r>
              <a:rPr lang="zh-CN" altLang="en-US" dirty="0"/>
              <a:t> </a:t>
            </a:r>
            <a:r>
              <a:rPr lang="en-US" altLang="zh-CN" dirty="0"/>
              <a:t>get</a:t>
            </a:r>
            <a:r>
              <a:rPr lang="zh-CN" altLang="en-US" dirty="0"/>
              <a:t> </a:t>
            </a:r>
            <a:r>
              <a:rPr lang="en-US" altLang="zh-CN" dirty="0"/>
              <a:t>the</a:t>
            </a:r>
            <a:r>
              <a:rPr lang="zh-CN" altLang="en-US" dirty="0"/>
              <a:t> </a:t>
            </a:r>
            <a:r>
              <a:rPr lang="en-US" altLang="zh-CN" dirty="0"/>
              <a:t>optimal</a:t>
            </a:r>
            <a:r>
              <a:rPr lang="zh-CN" altLang="en-US" dirty="0"/>
              <a:t> </a:t>
            </a:r>
            <a:r>
              <a:rPr lang="en-US" altLang="zh-CN" dirty="0"/>
              <a:t>policy</a:t>
            </a:r>
            <a:r>
              <a:rPr lang="zh-CN" altLang="en-US" dirty="0"/>
              <a:t> </a:t>
            </a:r>
            <a:r>
              <a:rPr lang="en-US" altLang="zh-CN" dirty="0"/>
              <a:t>of</a:t>
            </a:r>
            <a:r>
              <a:rPr lang="zh-CN" altLang="en-US" dirty="0"/>
              <a:t> </a:t>
            </a:r>
            <a:r>
              <a:rPr lang="en-US" altLang="zh-CN" dirty="0"/>
              <a:t>the</a:t>
            </a:r>
            <a:r>
              <a:rPr lang="zh-CN" altLang="en-US" dirty="0"/>
              <a:t> </a:t>
            </a:r>
            <a:r>
              <a:rPr lang="en-US" altLang="zh-CN" dirty="0"/>
              <a:t>example</a:t>
            </a:r>
            <a:r>
              <a:rPr lang="zh-CN" altLang="en-US" dirty="0"/>
              <a:t> </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78695A1-4D8C-1E4E-AA03-FB9AFC4F42A0}"/>
                  </a:ext>
                </a:extLst>
              </p:cNvPr>
              <p:cNvSpPr txBox="1"/>
              <p:nvPr/>
            </p:nvSpPr>
            <p:spPr>
              <a:xfrm>
                <a:off x="3329449" y="3221859"/>
                <a:ext cx="3905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𝜋</m:t>
                          </m:r>
                        </m:e>
                        <m:sup>
                          <m:r>
                            <a:rPr lang="zh-CN" altLang="en-US" sz="2400" b="0" i="1" smtClean="0">
                              <a:latin typeface="Cambria Math" panose="02040503050406030204" pitchFamily="18" charset="0"/>
                            </a:rPr>
                            <m:t>∗</m:t>
                          </m:r>
                        </m:sup>
                      </m:sSup>
                    </m:oMath>
                  </m:oMathPara>
                </a14:m>
                <a:endParaRPr lang="en-US" sz="2400" dirty="0"/>
              </a:p>
            </p:txBody>
          </p:sp>
        </mc:Choice>
        <mc:Fallback xmlns="">
          <p:sp>
            <p:nvSpPr>
              <p:cNvPr id="10" name="TextBox 9">
                <a:extLst>
                  <a:ext uri="{FF2B5EF4-FFF2-40B4-BE49-F238E27FC236}">
                    <a16:creationId xmlns:a16="http://schemas.microsoft.com/office/drawing/2014/main" id="{978695A1-4D8C-1E4E-AA03-FB9AFC4F42A0}"/>
                  </a:ext>
                </a:extLst>
              </p:cNvPr>
              <p:cNvSpPr txBox="1">
                <a:spLocks noRot="1" noChangeAspect="1" noMove="1" noResize="1" noEditPoints="1" noAdjustHandles="1" noChangeArrowheads="1" noChangeShapeType="1" noTextEdit="1"/>
              </p:cNvSpPr>
              <p:nvPr/>
            </p:nvSpPr>
            <p:spPr>
              <a:xfrm>
                <a:off x="3329449" y="3221859"/>
                <a:ext cx="390556" cy="369332"/>
              </a:xfrm>
              <a:prstGeom prst="rect">
                <a:avLst/>
              </a:prstGeom>
              <a:blipFill>
                <a:blip r:embed="rId6"/>
                <a:stretch>
                  <a:fillRect l="-625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FB99EF0-75FA-0B46-8C62-A4AFE14B20EE}"/>
              </a:ext>
            </a:extLst>
          </p:cNvPr>
          <p:cNvSpPr txBox="1"/>
          <p:nvPr/>
        </p:nvSpPr>
        <p:spPr>
          <a:xfrm>
            <a:off x="2847992" y="4579491"/>
            <a:ext cx="3236784" cy="400110"/>
          </a:xfrm>
          <a:prstGeom prst="rect">
            <a:avLst/>
          </a:prstGeom>
          <a:noFill/>
        </p:spPr>
        <p:txBody>
          <a:bodyPr wrap="none" rtlCol="0">
            <a:spAutoFit/>
          </a:bodyPr>
          <a:lstStyle/>
          <a:p>
            <a:r>
              <a:rPr lang="en-US" altLang="zh-CN" sz="1000" dirty="0"/>
              <a:t>Search </a:t>
            </a:r>
            <a:r>
              <a:rPr lang="en-US" sz="1000" i="1" dirty="0">
                <a:solidFill>
                  <a:srgbClr val="160AFC"/>
                </a:solidFill>
              </a:rPr>
              <a:t>Markov Decision Process (MDP) Toolbox for Python</a:t>
            </a:r>
          </a:p>
          <a:p>
            <a:endParaRPr lang="en-HK" altLang="zh-CN" sz="1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CF88D14-94AF-3540-ACE5-B91CC4B0B371}"/>
                  </a:ext>
                </a:extLst>
              </p:cNvPr>
              <p:cNvSpPr txBox="1"/>
              <p:nvPr/>
            </p:nvSpPr>
            <p:spPr>
              <a:xfrm>
                <a:off x="2112495" y="1925417"/>
                <a:ext cx="5299078" cy="5300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𝜋</m:t>
                          </m:r>
                        </m:e>
                        <m:sup>
                          <m:r>
                            <a:rPr lang="zh-CN" altLang="en-US" sz="1400" b="0" i="1" smtClean="0">
                              <a:latin typeface="Cambria Math" panose="02040503050406030204" pitchFamily="18" charset="0"/>
                            </a:rPr>
                            <m:t>∗</m:t>
                          </m:r>
                        </m:sup>
                      </m:sSup>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𝑠</m:t>
                          </m:r>
                        </m:e>
                      </m:d>
                      <m:r>
                        <a:rPr lang="en-US" altLang="zh-CN" sz="1400" b="0" i="1" smtClean="0">
                          <a:latin typeface="Cambria Math" panose="02040503050406030204" pitchFamily="18" charset="0"/>
                        </a:rPr>
                        <m:t>=</m:t>
                      </m:r>
                      <m:func>
                        <m:funcPr>
                          <m:ctrlPr>
                            <a:rPr lang="en-US" altLang="zh-CN" sz="1400" b="0" i="1" smtClean="0">
                              <a:latin typeface="Cambria Math" panose="02040503050406030204" pitchFamily="18" charset="0"/>
                            </a:rPr>
                          </m:ctrlPr>
                        </m:funcPr>
                        <m:fName>
                          <m:limLow>
                            <m:limLowPr>
                              <m:ctrlPr>
                                <a:rPr lang="en-US" altLang="zh-CN" sz="1400" b="0" i="1" smtClean="0">
                                  <a:latin typeface="Cambria Math" panose="02040503050406030204" pitchFamily="18" charset="0"/>
                                </a:rPr>
                              </m:ctrlPr>
                            </m:limLowPr>
                            <m:e>
                              <m:r>
                                <m:rPr>
                                  <m:sty m:val="p"/>
                                </m:rPr>
                                <a:rPr lang="en-US" altLang="zh-CN" sz="1400" b="0" i="0" smtClean="0">
                                  <a:latin typeface="Cambria Math" panose="02040503050406030204" pitchFamily="18" charset="0"/>
                                </a:rPr>
                                <m:t>argmax</m:t>
                              </m:r>
                            </m:e>
                            <m:lim>
                              <m:r>
                                <a:rPr lang="en-US" altLang="zh-CN" sz="1400" b="0" i="1" smtClean="0">
                                  <a:latin typeface="Cambria Math" panose="02040503050406030204" pitchFamily="18" charset="0"/>
                                </a:rPr>
                                <m:t>𝑎</m:t>
                              </m:r>
                            </m:lim>
                          </m:limLow>
                        </m:fName>
                        <m:e>
                          <m:nary>
                            <m:naryPr>
                              <m:chr m:val="∑"/>
                              <m:supHide m:val="on"/>
                              <m:ctrlPr>
                                <a:rPr lang="en-US" altLang="zh-CN" sz="1400" b="0" i="1" smtClean="0">
                                  <a:latin typeface="Cambria Math" panose="02040503050406030204" pitchFamily="18" charset="0"/>
                                </a:rPr>
                              </m:ctrlPr>
                            </m:naryPr>
                            <m:sub>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𝑠</m:t>
                                  </m:r>
                                </m:e>
                                <m:sup>
                                  <m:r>
                                    <a:rPr lang="en-US" altLang="zh-CN" sz="1400" b="0" i="1" smtClean="0">
                                      <a:latin typeface="Cambria Math" panose="02040503050406030204" pitchFamily="18" charset="0"/>
                                    </a:rPr>
                                    <m:t>′</m:t>
                                  </m:r>
                                </m:sup>
                              </m:sSup>
                            </m:sub>
                            <m:sup/>
                            <m:e>
                              <m:r>
                                <a:rPr lang="en-US" altLang="zh-CN" sz="1400" b="0" i="1" smtClean="0">
                                  <a:latin typeface="Cambria Math" panose="02040503050406030204" pitchFamily="18" charset="0"/>
                                </a:rPr>
                                <m:t>𝑃</m:t>
                              </m:r>
                              <m:d>
                                <m:dPr>
                                  <m:ctrlPr>
                                    <a:rPr lang="en-US" altLang="zh-CN" sz="1400" b="0" i="1" smtClean="0">
                                      <a:latin typeface="Cambria Math" panose="02040503050406030204" pitchFamily="18" charset="0"/>
                                    </a:rPr>
                                  </m:ctrlPr>
                                </m:dPr>
                                <m:e>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𝑠</m:t>
                                      </m:r>
                                    </m:e>
                                    <m:sup>
                                      <m:r>
                                        <a:rPr lang="en-US" altLang="zh-CN" sz="1400" b="0" i="1" smtClean="0">
                                          <a:latin typeface="Cambria Math" panose="02040503050406030204" pitchFamily="18" charset="0"/>
                                        </a:rPr>
                                        <m:t>′</m:t>
                                      </m:r>
                                    </m:sup>
                                  </m:sSup>
                                </m:e>
                                <m:e>
                                  <m:r>
                                    <a:rPr lang="en-US" altLang="zh-CN" sz="1400" b="0" i="1" smtClean="0">
                                      <a:latin typeface="Cambria Math" panose="02040503050406030204" pitchFamily="18" charset="0"/>
                                    </a:rPr>
                                    <m:t>𝑠</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𝑎</m:t>
                                  </m:r>
                                </m:e>
                              </m:d>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𝑟</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𝑠</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𝑎</m:t>
                                      </m:r>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𝑠</m:t>
                                          </m:r>
                                        </m:e>
                                        <m:sup>
                                          <m:r>
                                            <a:rPr lang="en-US" altLang="zh-CN" sz="1400" b="0" i="1" smtClean="0">
                                              <a:latin typeface="Cambria Math" panose="02040503050406030204" pitchFamily="18" charset="0"/>
                                            </a:rPr>
                                            <m:t>′</m:t>
                                          </m:r>
                                        </m:sup>
                                      </m:sSup>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𝛾</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𝑉</m:t>
                                      </m:r>
                                    </m:e>
                                    <m:sub>
                                      <m:r>
                                        <a:rPr lang="en-US" altLang="zh-CN" sz="1400" b="0" i="1" smtClean="0">
                                          <a:latin typeface="Cambria Math" panose="02040503050406030204" pitchFamily="18" charset="0"/>
                                        </a:rPr>
                                        <m:t>𝑖</m:t>
                                      </m:r>
                                    </m:sub>
                                  </m:sSub>
                                  <m:d>
                                    <m:dPr>
                                      <m:ctrlPr>
                                        <a:rPr lang="en-US" altLang="zh-CN" sz="1400" b="0" i="1" smtClean="0">
                                          <a:latin typeface="Cambria Math" panose="02040503050406030204" pitchFamily="18" charset="0"/>
                                        </a:rPr>
                                      </m:ctrlPr>
                                    </m:dPr>
                                    <m:e>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𝑠</m:t>
                                          </m:r>
                                        </m:e>
                                        <m:sup>
                                          <m:r>
                                            <a:rPr lang="en-US" altLang="zh-CN" sz="1400" b="0" i="1" smtClean="0">
                                              <a:latin typeface="Cambria Math" panose="02040503050406030204" pitchFamily="18" charset="0"/>
                                            </a:rPr>
                                            <m:t>′</m:t>
                                          </m:r>
                                        </m:sup>
                                      </m:sSup>
                                    </m:e>
                                  </m:d>
                                </m:e>
                              </m:d>
                              <m:r>
                                <a:rPr lang="en-US" altLang="zh-CN" sz="1400" b="0" i="1" smtClean="0">
                                  <a:latin typeface="Cambria Math" panose="02040503050406030204" pitchFamily="18" charset="0"/>
                                </a:rPr>
                                <m:t>=</m:t>
                              </m:r>
                              <m:func>
                                <m:funcPr>
                                  <m:ctrlPr>
                                    <a:rPr lang="en-US" altLang="zh-CN" sz="1400" b="0" i="1" smtClean="0">
                                      <a:latin typeface="Cambria Math" panose="02040503050406030204" pitchFamily="18" charset="0"/>
                                    </a:rPr>
                                  </m:ctrlPr>
                                </m:funcPr>
                                <m:fName>
                                  <m:limLow>
                                    <m:limLowPr>
                                      <m:ctrlPr>
                                        <a:rPr lang="en-US" altLang="zh-CN" sz="1400" b="0" i="1" smtClean="0">
                                          <a:latin typeface="Cambria Math" panose="02040503050406030204" pitchFamily="18" charset="0"/>
                                        </a:rPr>
                                      </m:ctrlPr>
                                    </m:limLowPr>
                                    <m:e>
                                      <m:r>
                                        <m:rPr>
                                          <m:sty m:val="p"/>
                                        </m:rPr>
                                        <a:rPr lang="en-US" altLang="zh-CN" sz="1400" b="0" i="0" smtClean="0">
                                          <a:latin typeface="Cambria Math" panose="02040503050406030204" pitchFamily="18" charset="0"/>
                                        </a:rPr>
                                        <m:t>argmax</m:t>
                                      </m:r>
                                    </m:e>
                                    <m:lim>
                                      <m:r>
                                        <a:rPr lang="en-US" altLang="zh-CN" sz="1400" b="0" i="1" smtClean="0">
                                          <a:latin typeface="Cambria Math" panose="02040503050406030204" pitchFamily="18" charset="0"/>
                                        </a:rPr>
                                        <m:t>𝑎</m:t>
                                      </m:r>
                                    </m:lim>
                                  </m:limLow>
                                </m:fName>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𝑄</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𝑠</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𝑎</m:t>
                                  </m:r>
                                  <m:r>
                                    <a:rPr lang="en-US" altLang="zh-CN" sz="1400" b="0" i="1" smtClean="0">
                                      <a:latin typeface="Cambria Math" panose="02040503050406030204" pitchFamily="18" charset="0"/>
                                    </a:rPr>
                                    <m:t>)</m:t>
                                  </m:r>
                                </m:e>
                              </m:func>
                            </m:e>
                          </m:nary>
                        </m:e>
                      </m:func>
                    </m:oMath>
                  </m:oMathPara>
                </a14:m>
                <a:endParaRPr lang="en-US" sz="1400" dirty="0"/>
              </a:p>
            </p:txBody>
          </p:sp>
        </mc:Choice>
        <mc:Fallback xmlns="">
          <p:sp>
            <p:nvSpPr>
              <p:cNvPr id="11" name="TextBox 10">
                <a:extLst>
                  <a:ext uri="{FF2B5EF4-FFF2-40B4-BE49-F238E27FC236}">
                    <a16:creationId xmlns:a16="http://schemas.microsoft.com/office/drawing/2014/main" id="{9CF88D14-94AF-3540-ACE5-B91CC4B0B371}"/>
                  </a:ext>
                </a:extLst>
              </p:cNvPr>
              <p:cNvSpPr txBox="1">
                <a:spLocks noRot="1" noChangeAspect="1" noMove="1" noResize="1" noEditPoints="1" noAdjustHandles="1" noChangeArrowheads="1" noChangeShapeType="1" noTextEdit="1"/>
              </p:cNvSpPr>
              <p:nvPr/>
            </p:nvSpPr>
            <p:spPr>
              <a:xfrm>
                <a:off x="2112495" y="1925417"/>
                <a:ext cx="5299078" cy="530082"/>
              </a:xfrm>
              <a:prstGeom prst="rect">
                <a:avLst/>
              </a:prstGeom>
              <a:blipFill>
                <a:blip r:embed="rId8"/>
                <a:stretch>
                  <a:fillRect l="-115" t="-143678" r="-690" b="-200000"/>
                </a:stretch>
              </a:blipFill>
            </p:spPr>
            <p:txBody>
              <a:bodyPr/>
              <a:lstStyle/>
              <a:p>
                <a:r>
                  <a:rPr lang="en-SG">
                    <a:noFill/>
                  </a:rPr>
                  <a:t> </a:t>
                </a:r>
              </a:p>
            </p:txBody>
          </p:sp>
        </mc:Fallback>
      </mc:AlternateContent>
      <p:sp>
        <p:nvSpPr>
          <p:cNvPr id="13" name="Title 1">
            <a:extLst>
              <a:ext uri="{FF2B5EF4-FFF2-40B4-BE49-F238E27FC236}">
                <a16:creationId xmlns:a16="http://schemas.microsoft.com/office/drawing/2014/main" id="{BFA8C82E-4506-E44F-8FA3-781AE9EF7DE7}"/>
              </a:ext>
            </a:extLst>
          </p:cNvPr>
          <p:cNvSpPr txBox="1">
            <a:spLocks/>
          </p:cNvSpPr>
          <p:nvPr/>
        </p:nvSpPr>
        <p:spPr>
          <a:xfrm>
            <a:off x="322620" y="149735"/>
            <a:ext cx="6628785" cy="85486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Arial"/>
                <a:ea typeface="+mj-ea"/>
                <a:cs typeface="+mj-cs"/>
              </a:defRPr>
            </a:lvl1pPr>
          </a:lstStyle>
          <a:p>
            <a:pPr>
              <a:defRPr/>
            </a:pPr>
            <a:r>
              <a:rPr lang="en-US" sz="3200" dirty="0"/>
              <a:t>Value Iteration</a:t>
            </a:r>
            <a:r>
              <a:rPr lang="en-US" altLang="zh-CN" sz="3200" dirty="0"/>
              <a:t>:</a:t>
            </a:r>
            <a:r>
              <a:rPr lang="zh-CN" altLang="en-US" sz="3200" dirty="0"/>
              <a:t> </a:t>
            </a:r>
            <a:r>
              <a:rPr lang="en-US" altLang="zh-CN" sz="3200" dirty="0"/>
              <a:t>Example</a:t>
            </a:r>
            <a:r>
              <a:rPr lang="zh-CN" altLang="en-US" sz="3200" dirty="0"/>
              <a:t> </a:t>
            </a:r>
            <a:r>
              <a:rPr lang="en-US" altLang="zh-CN" sz="3200" dirty="0"/>
              <a:t>(</a:t>
            </a:r>
            <a:r>
              <a:rPr lang="en-US" sz="3200" dirty="0"/>
              <a:t>cont’d</a:t>
            </a:r>
            <a:r>
              <a:rPr lang="en-US" altLang="zh-CN" sz="3200" dirty="0"/>
              <a:t>)</a:t>
            </a:r>
            <a:r>
              <a:rPr lang="zh-CN" altLang="en-US" sz="3200" dirty="0"/>
              <a:t> </a:t>
            </a:r>
            <a:endParaRPr lang="en-US" sz="3200" dirty="0"/>
          </a:p>
        </p:txBody>
      </p:sp>
    </p:spTree>
    <p:extLst>
      <p:ext uri="{BB962C8B-B14F-4D97-AF65-F5344CB8AC3E}">
        <p14:creationId xmlns:p14="http://schemas.microsoft.com/office/powerpoint/2010/main" val="181043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58354"/>
            <a:ext cx="6172200" cy="854869"/>
          </a:xfrm>
        </p:spPr>
        <p:txBody>
          <a:bodyPr>
            <a:normAutofit/>
          </a:bodyPr>
          <a:lstStyle/>
          <a:p>
            <a:pPr>
              <a:defRPr/>
            </a:pPr>
            <a:r>
              <a:rPr lang="en-US" sz="3200" dirty="0"/>
              <a:t>Grid World</a:t>
            </a:r>
          </a:p>
        </p:txBody>
      </p:sp>
      <p:pic>
        <p:nvPicPr>
          <p:cNvPr id="440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370107"/>
            <a:ext cx="1953981" cy="165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005" y="3181477"/>
            <a:ext cx="778122" cy="73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84F8CBC2-3132-444D-B0CE-F0F309778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499666" y="3224809"/>
            <a:ext cx="778122" cy="73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a:extLst>
              <a:ext uri="{FF2B5EF4-FFF2-40B4-BE49-F238E27FC236}">
                <a16:creationId xmlns:a16="http://schemas.microsoft.com/office/drawing/2014/main" id="{9B9EA287-652A-1E4D-8075-F8ADAE867C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43006" y="3930858"/>
            <a:ext cx="778122" cy="73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a:extLst>
              <a:ext uri="{FF2B5EF4-FFF2-40B4-BE49-F238E27FC236}">
                <a16:creationId xmlns:a16="http://schemas.microsoft.com/office/drawing/2014/main" id="{4F9003DD-1544-614B-ADFE-98B56C6B5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439517" y="3951151"/>
            <a:ext cx="778122" cy="73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CBF796-251B-2441-B2EE-75303D8A3A3A}"/>
                  </a:ext>
                </a:extLst>
              </p:cNvPr>
              <p:cNvSpPr txBox="1"/>
              <p:nvPr/>
            </p:nvSpPr>
            <p:spPr>
              <a:xfrm>
                <a:off x="3650203" y="2659753"/>
                <a:ext cx="4058661" cy="6463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𝑄</m:t>
                          </m:r>
                        </m:e>
                        <m:sub>
                          <m:r>
                            <a:rPr lang="en-US" altLang="zh-CN" sz="1400" b="0" i="1" smtClean="0">
                              <a:latin typeface="Cambria Math" panose="02040503050406030204" pitchFamily="18" charset="0"/>
                            </a:rPr>
                            <m:t>1</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0</m:t>
                              </m:r>
                            </m:sub>
                          </m:sSub>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𝑃</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0</m:t>
                              </m:r>
                            </m:sub>
                          </m:sSub>
                        </m:e>
                      </m:d>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𝑟</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0</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𝛾</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𝑉</m:t>
                              </m:r>
                            </m:e>
                            <m:sub>
                              <m:r>
                                <a:rPr lang="en-US" altLang="zh-CN" sz="1400" b="0" i="1" smtClean="0">
                                  <a:latin typeface="Cambria Math" panose="02040503050406030204" pitchFamily="18" charset="0"/>
                                </a:rPr>
                                <m:t>𝑜</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e>
                      </m:d>
                      <m:r>
                        <a:rPr lang="en-US" altLang="zh-CN" sz="1400" b="0" i="1" smtClean="0">
                          <a:latin typeface="Cambria Math" panose="02040503050406030204" pitchFamily="18" charset="0"/>
                        </a:rPr>
                        <m:t>+</m:t>
                      </m:r>
                    </m:oMath>
                  </m:oMathPara>
                </a14:m>
                <a:br>
                  <a:rPr lang="en-HK" altLang="zh-CN" sz="1400" b="0" i="1" dirty="0">
                    <a:latin typeface="Cambria Math" panose="02040503050406030204" pitchFamily="18" charset="0"/>
                  </a:rPr>
                </a:br>
                <a:r>
                  <a:rPr lang="zh-CN" altLang="en-US" sz="1400" b="0" i="1" dirty="0">
                    <a:latin typeface="Cambria Math" panose="02040503050406030204" pitchFamily="18" charset="0"/>
                  </a:rPr>
                  <a:t>                            </a:t>
                </a:r>
                <a14:m>
                  <m:oMath xmlns:m="http://schemas.openxmlformats.org/officeDocument/2006/math">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0</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0</m:t>
                            </m:r>
                          </m:sub>
                        </m:sSub>
                      </m:e>
                    </m:d>
                  </m:oMath>
                </a14:m>
                <a:r>
                  <a:rPr lang="en-US" altLang="zh-CN" sz="1400" dirty="0"/>
                  <a:t> </a:t>
                </a:r>
                <a14:m>
                  <m:oMath xmlns:m="http://schemas.openxmlformats.org/officeDocument/2006/math">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𝑟</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0</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𝑉</m:t>
                            </m:r>
                          </m:e>
                          <m:sub>
                            <m:r>
                              <a:rPr lang="en-US" altLang="zh-CN" sz="1400" i="1">
                                <a:latin typeface="Cambria Math" panose="02040503050406030204" pitchFamily="18" charset="0"/>
                              </a:rPr>
                              <m:t>𝑜</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d>
                      </m:e>
                    </m:d>
                    <m:r>
                      <a:rPr lang="en-US" altLang="zh-CN" sz="1400" i="1">
                        <a:latin typeface="Cambria Math" panose="02040503050406030204" pitchFamily="18" charset="0"/>
                      </a:rPr>
                      <m:t> </m:t>
                    </m:r>
                    <m:r>
                      <a:rPr lang="en-US" altLang="zh-CN" sz="1400" b="0" i="0" smtClean="0">
                        <a:latin typeface="Cambria Math" panose="02040503050406030204" pitchFamily="18" charset="0"/>
                      </a:rPr>
                      <m:t>+</m:t>
                    </m:r>
                  </m:oMath>
                </a14:m>
                <a:br>
                  <a:rPr lang="en-HK" altLang="zh-CN" sz="1400" dirty="0"/>
                </a:br>
                <a14:m>
                  <m:oMath xmlns:m="http://schemas.openxmlformats.org/officeDocument/2006/math">
                    <m:r>
                      <a:rPr lang="zh-CN" altLang="en-US" sz="1400" b="0" i="0" smtClean="0">
                        <a:latin typeface="Cambria Math" panose="02040503050406030204" pitchFamily="18" charset="0"/>
                      </a:rPr>
                      <m:t>                            </m:t>
                    </m:r>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0</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0</m:t>
                            </m:r>
                          </m:sub>
                        </m:sSub>
                      </m:e>
                    </m:d>
                  </m:oMath>
                </a14:m>
                <a:r>
                  <a:rPr lang="en-US" altLang="zh-CN" sz="1400" dirty="0"/>
                  <a:t> </a:t>
                </a:r>
                <a14:m>
                  <m:oMath xmlns:m="http://schemas.openxmlformats.org/officeDocument/2006/math">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𝑟</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0</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𝑎</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𝑉</m:t>
                            </m:r>
                          </m:e>
                          <m:sub>
                            <m:r>
                              <a:rPr lang="en-US" altLang="zh-CN" sz="1400" i="1">
                                <a:latin typeface="Cambria Math" panose="02040503050406030204" pitchFamily="18" charset="0"/>
                              </a:rPr>
                              <m:t>𝑜</m:t>
                            </m:r>
                          </m:sub>
                        </m:sSub>
                        <m:d>
                          <m:dPr>
                            <m:ctrlPr>
                              <a:rPr lang="en-US" altLang="zh-CN" sz="1400" i="1">
                                <a:latin typeface="Cambria Math" panose="02040503050406030204" pitchFamily="18" charset="0"/>
                              </a:rPr>
                            </m:ctrlPr>
                          </m:dPr>
                          <m:e>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d>
                      </m:e>
                    </m:d>
                  </m:oMath>
                </a14:m>
                <a:endParaRPr lang="en-US" altLang="zh-CN" sz="1400" dirty="0"/>
              </a:p>
            </p:txBody>
          </p:sp>
        </mc:Choice>
        <mc:Fallback xmlns="">
          <p:sp>
            <p:nvSpPr>
              <p:cNvPr id="11" name="TextBox 10">
                <a:extLst>
                  <a:ext uri="{FF2B5EF4-FFF2-40B4-BE49-F238E27FC236}">
                    <a16:creationId xmlns:a16="http://schemas.microsoft.com/office/drawing/2014/main" id="{10CBF796-251B-2441-B2EE-75303D8A3A3A}"/>
                  </a:ext>
                </a:extLst>
              </p:cNvPr>
              <p:cNvSpPr txBox="1">
                <a:spLocks noRot="1" noChangeAspect="1" noMove="1" noResize="1" noEditPoints="1" noAdjustHandles="1" noChangeArrowheads="1" noChangeShapeType="1" noTextEdit="1"/>
              </p:cNvSpPr>
              <p:nvPr/>
            </p:nvSpPr>
            <p:spPr>
              <a:xfrm>
                <a:off x="3650203" y="2659753"/>
                <a:ext cx="4058661" cy="646331"/>
              </a:xfrm>
              <a:prstGeom prst="rect">
                <a:avLst/>
              </a:prstGeom>
              <a:blipFill>
                <a:blip r:embed="rId5"/>
                <a:stretch>
                  <a:fillRect l="-2181"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44463A9-8301-1443-8BCC-1A2DED57CA96}"/>
                  </a:ext>
                </a:extLst>
              </p:cNvPr>
              <p:cNvSpPr/>
              <p:nvPr/>
            </p:nvSpPr>
            <p:spPr>
              <a:xfrm>
                <a:off x="3035031" y="3982050"/>
                <a:ext cx="5593404" cy="5182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m:rPr>
                              <m:sty m:val="p"/>
                            </m:rPr>
                            <a:rPr lang="en-US" altLang="zh-CN" sz="1400" b="0" i="0" smtClean="0">
                              <a:latin typeface="Cambria Math" panose="02040503050406030204" pitchFamily="18" charset="0"/>
                            </a:rPr>
                            <m:t>Q</m:t>
                          </m:r>
                        </m:e>
                        <m:sub>
                          <m:r>
                            <a:rPr lang="en-US" altLang="zh-CN" sz="1400" b="0" i="0" smtClean="0">
                              <a:latin typeface="Cambria Math" panose="02040503050406030204" pitchFamily="18" charset="0"/>
                            </a:rPr>
                            <m:t>1</m:t>
                          </m:r>
                        </m:sub>
                      </m:sSub>
                      <m:d>
                        <m:dPr>
                          <m:ctrlPr>
                            <a:rPr lang="en-US" altLang="zh-CN" sz="1400" b="0" i="1" smtClean="0">
                              <a:latin typeface="Cambria Math" panose="02040503050406030204" pitchFamily="18" charset="0"/>
                            </a:rPr>
                          </m:ctrlPr>
                        </m:dPr>
                        <m:e>
                          <m:r>
                            <a:rPr lang="en-US" altLang="zh-CN" sz="1400" b="0" i="0" smtClean="0">
                              <a:latin typeface="Cambria Math" panose="02040503050406030204" pitchFamily="18" charset="0"/>
                            </a:rPr>
                            <m:t>(1,1),</m:t>
                          </m:r>
                          <m:r>
                            <a:rPr lang="en-US" altLang="zh-CN" sz="1400" b="0" i="1" smtClean="0">
                              <a:latin typeface="Cambria Math" panose="02040503050406030204" pitchFamily="18" charset="0"/>
                            </a:rPr>
                            <m:t>𝑈𝑝</m:t>
                          </m:r>
                        </m:e>
                      </m:d>
                      <m:r>
                        <a:rPr lang="en-US" altLang="zh-CN" sz="1400">
                          <a:latin typeface="Cambria Math" panose="02040503050406030204" pitchFamily="18" charset="0"/>
                        </a:rPr>
                        <m:t>=</m:t>
                      </m:r>
                      <m:r>
                        <a:rPr lang="en-US" altLang="zh-CN" sz="1400" b="0" i="0" smtClean="0">
                          <a:latin typeface="Cambria Math" panose="02040503050406030204" pitchFamily="18" charset="0"/>
                        </a:rPr>
                        <m:t>0.1</m:t>
                      </m:r>
                      <m:r>
                        <a:rPr lang="zh-CN" altLang="en-US" sz="1400">
                          <a:latin typeface="Cambria Math" panose="02040503050406030204" pitchFamily="18" charset="0"/>
                        </a:rPr>
                        <m:t>∗</m:t>
                      </m:r>
                      <m:d>
                        <m:dPr>
                          <m:begChr m:val="["/>
                          <m:endChr m:val="]"/>
                          <m:ctrlPr>
                            <a:rPr lang="en-US" altLang="zh-CN" sz="1400" i="1">
                              <a:latin typeface="Cambria Math" panose="02040503050406030204" pitchFamily="18" charset="0"/>
                            </a:rPr>
                          </m:ctrlPr>
                        </m:dPr>
                        <m:e>
                          <m:r>
                            <a:rPr lang="en-US" altLang="zh-CN" sz="1400" b="0" i="0" smtClean="0">
                              <a:latin typeface="Cambria Math" panose="02040503050406030204" pitchFamily="18" charset="0"/>
                            </a:rPr>
                            <m:t>−0.4</m:t>
                          </m:r>
                          <m:r>
                            <a:rPr lang="en-US" altLang="zh-CN" sz="1400">
                              <a:latin typeface="Cambria Math" panose="02040503050406030204" pitchFamily="18" charset="0"/>
                            </a:rPr>
                            <m:t>+0</m:t>
                          </m:r>
                        </m:e>
                      </m:d>
                      <m:r>
                        <a:rPr lang="en-US" altLang="zh-CN" sz="1400">
                          <a:latin typeface="Cambria Math" panose="02040503050406030204" pitchFamily="18" charset="0"/>
                        </a:rPr>
                        <m:t>+</m:t>
                      </m:r>
                      <m:r>
                        <a:rPr lang="en-US" altLang="zh-CN" sz="1400" b="0" i="0" smtClean="0">
                          <a:latin typeface="Cambria Math" panose="02040503050406030204" pitchFamily="18" charset="0"/>
                        </a:rPr>
                        <m:t>0.8</m:t>
                      </m:r>
                      <m:r>
                        <a:rPr lang="zh-CN" altLang="en-US" sz="1400">
                          <a:latin typeface="Cambria Math" panose="02040503050406030204" pitchFamily="18" charset="0"/>
                        </a:rPr>
                        <m:t>∗</m:t>
                      </m:r>
                      <m:d>
                        <m:dPr>
                          <m:begChr m:val="["/>
                          <m:endChr m:val="]"/>
                          <m:ctrlPr>
                            <a:rPr lang="en-US" altLang="zh-CN" sz="1400" i="1">
                              <a:latin typeface="Cambria Math" panose="02040503050406030204" pitchFamily="18" charset="0"/>
                            </a:rPr>
                          </m:ctrlPr>
                        </m:dPr>
                        <m:e>
                          <m:r>
                            <a:rPr lang="en-US" altLang="zh-CN" sz="1400" b="0" i="0" smtClean="0">
                              <a:latin typeface="Cambria Math" panose="02040503050406030204" pitchFamily="18" charset="0"/>
                            </a:rPr>
                            <m:t>−0.4</m:t>
                          </m:r>
                          <m:r>
                            <a:rPr lang="en-US" altLang="zh-CN" sz="1400">
                              <a:latin typeface="Cambria Math" panose="02040503050406030204" pitchFamily="18" charset="0"/>
                            </a:rPr>
                            <m:t>+0</m:t>
                          </m:r>
                        </m:e>
                      </m:d>
                      <m:r>
                        <a:rPr lang="en-US" altLang="zh-CN" sz="1400">
                          <a:latin typeface="Cambria Math" panose="02040503050406030204" pitchFamily="18" charset="0"/>
                        </a:rPr>
                        <m:t>+0.</m:t>
                      </m:r>
                      <m:r>
                        <a:rPr lang="en-US" altLang="zh-CN" sz="1400" b="0" i="0" smtClean="0">
                          <a:latin typeface="Cambria Math" panose="02040503050406030204" pitchFamily="18" charset="0"/>
                        </a:rPr>
                        <m:t>1</m:t>
                      </m:r>
                      <m:r>
                        <a:rPr lang="zh-CN" altLang="en-US" sz="1400">
                          <a:latin typeface="Cambria Math" panose="02040503050406030204" pitchFamily="18" charset="0"/>
                        </a:rPr>
                        <m:t>∗</m:t>
                      </m:r>
                      <m:d>
                        <m:dPr>
                          <m:begChr m:val="["/>
                          <m:endChr m:val="]"/>
                          <m:ctrlPr>
                            <a:rPr lang="en-US" altLang="zh-CN" sz="1400" i="1">
                              <a:latin typeface="Cambria Math" panose="02040503050406030204" pitchFamily="18" charset="0"/>
                            </a:rPr>
                          </m:ctrlPr>
                        </m:dPr>
                        <m:e>
                          <m:r>
                            <a:rPr lang="en-US" altLang="zh-CN" sz="1400" b="0" i="0" smtClean="0">
                              <a:latin typeface="Cambria Math" panose="02040503050406030204" pitchFamily="18" charset="0"/>
                            </a:rPr>
                            <m:t>−0.4</m:t>
                          </m:r>
                          <m:r>
                            <a:rPr lang="en-US" altLang="zh-CN" sz="1400">
                              <a:latin typeface="Cambria Math" panose="02040503050406030204" pitchFamily="18" charset="0"/>
                            </a:rPr>
                            <m:t>+0</m:t>
                          </m:r>
                        </m:e>
                      </m:d>
                      <m:r>
                        <a:rPr lang="en-US" altLang="zh-CN" sz="1400" b="0" i="0" smtClean="0">
                          <a:latin typeface="Cambria Math" panose="02040503050406030204" pitchFamily="18" charset="0"/>
                        </a:rPr>
                        <m:t>=−0.4</m:t>
                      </m:r>
                    </m:oMath>
                  </m:oMathPara>
                </a14:m>
                <a:endParaRPr lang="en-US" sz="1400" dirty="0"/>
              </a:p>
            </p:txBody>
          </p:sp>
        </mc:Choice>
        <mc:Fallback xmlns="">
          <p:sp>
            <p:nvSpPr>
              <p:cNvPr id="12" name="Rectangle 11">
                <a:extLst>
                  <a:ext uri="{FF2B5EF4-FFF2-40B4-BE49-F238E27FC236}">
                    <a16:creationId xmlns:a16="http://schemas.microsoft.com/office/drawing/2014/main" id="{D44463A9-8301-1443-8BCC-1A2DED57CA96}"/>
                  </a:ext>
                </a:extLst>
              </p:cNvPr>
              <p:cNvSpPr>
                <a:spLocks noRot="1" noChangeAspect="1" noMove="1" noResize="1" noEditPoints="1" noAdjustHandles="1" noChangeArrowheads="1" noChangeShapeType="1" noTextEdit="1"/>
              </p:cNvSpPr>
              <p:nvPr/>
            </p:nvSpPr>
            <p:spPr>
              <a:xfrm>
                <a:off x="3035031" y="3982050"/>
                <a:ext cx="5593404" cy="5182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A7213A7-921A-214E-B627-98A3D72CC407}"/>
                  </a:ext>
                </a:extLst>
              </p:cNvPr>
              <p:cNvSpPr txBox="1"/>
              <p:nvPr/>
            </p:nvSpPr>
            <p:spPr>
              <a:xfrm>
                <a:off x="3611848" y="1682231"/>
                <a:ext cx="4644798" cy="681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sub>
                        <m:sup/>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𝑟</m:t>
                              </m:r>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 </m:t>
                                  </m:r>
                                  <m:r>
                                    <a:rPr lang="en-US" altLang="zh-CN" i="1">
                                      <a:latin typeface="Cambria Math" panose="02040503050406030204" pitchFamily="18" charset="0"/>
                                    </a:rPr>
                                    <m:t>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m:t>
                                  </m:r>
                                </m:e>
                                <m:sup>
                                  <m:r>
                                    <a:rPr lang="en-US" altLang="zh-CN" i="1">
                                      <a:latin typeface="Cambria Math" panose="02040503050406030204" pitchFamily="18" charset="0"/>
                                    </a:rPr>
                                    <m:t>′</m:t>
                                  </m:r>
                                </m:sup>
                              </m:sSup>
                              <m:r>
                                <a:rPr lang="en-US" altLang="zh-CN" i="1">
                                  <a:latin typeface="Cambria Math" panose="02040503050406030204" pitchFamily="18" charset="0"/>
                                </a:rPr>
                                <m:t>)</m:t>
                              </m:r>
                            </m:e>
                          </m:d>
                        </m:e>
                      </m:nary>
                    </m:oMath>
                  </m:oMathPara>
                </a14:m>
                <a:endParaRPr lang="en-US" dirty="0"/>
              </a:p>
            </p:txBody>
          </p:sp>
        </mc:Choice>
        <mc:Fallback xmlns="">
          <p:sp>
            <p:nvSpPr>
              <p:cNvPr id="13" name="TextBox 12">
                <a:extLst>
                  <a:ext uri="{FF2B5EF4-FFF2-40B4-BE49-F238E27FC236}">
                    <a16:creationId xmlns:a16="http://schemas.microsoft.com/office/drawing/2014/main" id="{0A7213A7-921A-214E-B627-98A3D72CC407}"/>
                  </a:ext>
                </a:extLst>
              </p:cNvPr>
              <p:cNvSpPr txBox="1">
                <a:spLocks noRot="1" noChangeAspect="1" noMove="1" noResize="1" noEditPoints="1" noAdjustHandles="1" noChangeArrowheads="1" noChangeShapeType="1" noTextEdit="1"/>
              </p:cNvSpPr>
              <p:nvPr/>
            </p:nvSpPr>
            <p:spPr>
              <a:xfrm>
                <a:off x="3611848" y="1682231"/>
                <a:ext cx="4644798" cy="681405"/>
              </a:xfrm>
              <a:prstGeom prst="rect">
                <a:avLst/>
              </a:prstGeom>
              <a:blipFill>
                <a:blip r:embed="rId7"/>
                <a:stretch>
                  <a:fillRect l="-1093" t="-141818" b="-192727"/>
                </a:stretch>
              </a:blipFill>
            </p:spPr>
            <p:txBody>
              <a:bodyPr/>
              <a:lstStyle/>
              <a:p>
                <a:r>
                  <a:rPr lang="en-US">
                    <a:noFill/>
                  </a:rPr>
                  <a:t> </a:t>
                </a:r>
              </a:p>
            </p:txBody>
          </p:sp>
        </mc:Fallback>
      </mc:AlternateContent>
    </p:spTree>
    <p:extLst>
      <p:ext uri="{BB962C8B-B14F-4D97-AF65-F5344CB8AC3E}">
        <p14:creationId xmlns:p14="http://schemas.microsoft.com/office/powerpoint/2010/main" val="68000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042" b="10372"/>
          <a:stretch/>
        </p:blipFill>
        <p:spPr>
          <a:xfrm>
            <a:off x="2325010" y="2683904"/>
            <a:ext cx="4777974" cy="2139310"/>
          </a:xfrm>
          <a:prstGeom prst="rect">
            <a:avLst/>
          </a:prstGeom>
        </p:spPr>
      </p:pic>
      <p:sp>
        <p:nvSpPr>
          <p:cNvPr id="2" name="Title 1"/>
          <p:cNvSpPr>
            <a:spLocks noGrp="1"/>
          </p:cNvSpPr>
          <p:nvPr>
            <p:ph type="title"/>
          </p:nvPr>
        </p:nvSpPr>
        <p:spPr>
          <a:xfrm>
            <a:off x="322621" y="171450"/>
            <a:ext cx="6172200" cy="854869"/>
          </a:xfrm>
        </p:spPr>
        <p:txBody>
          <a:bodyPr>
            <a:normAutofit/>
          </a:bodyPr>
          <a:lstStyle/>
          <a:p>
            <a:pPr>
              <a:defRPr/>
            </a:pPr>
            <a:r>
              <a:rPr lang="en-US" sz="3200" dirty="0"/>
              <a:t>Method 2: Policy Iteration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5357" y="1026319"/>
                <a:ext cx="8098708" cy="3453284"/>
              </a:xfrm>
            </p:spPr>
            <p:txBody>
              <a:bodyPr>
                <a:normAutofit/>
              </a:bodyPr>
              <a:lstStyle/>
              <a:p>
                <a:pPr>
                  <a:defRPr/>
                </a:pPr>
                <a:r>
                  <a:rPr lang="en-US" sz="1800" dirty="0"/>
                  <a:t>Start with some initial policy </a:t>
                </a:r>
                <a:r>
                  <a:rPr lang="en-US" sz="1800" dirty="0">
                    <a:sym typeface="Symbol"/>
                  </a:rPr>
                  <a:t></a:t>
                </a:r>
                <a:r>
                  <a:rPr lang="en-US" sz="1800" baseline="-25000" dirty="0">
                    <a:sym typeface="Symbol"/>
                  </a:rPr>
                  <a:t>0</a:t>
                </a:r>
                <a:r>
                  <a:rPr lang="en-US" sz="1800" dirty="0">
                    <a:sym typeface="Symbol"/>
                  </a:rPr>
                  <a:t> and alternate between the following steps:</a:t>
                </a:r>
                <a:endParaRPr lang="en-US" sz="1800" baseline="-25000" dirty="0">
                  <a:sym typeface="Symbol"/>
                </a:endParaRPr>
              </a:p>
              <a:p>
                <a:pPr lvl="1">
                  <a:buFont typeface="Arial" panose="020B0604020202020204" pitchFamily="34" charset="0"/>
                  <a:buChar char="•"/>
                  <a:defRPr/>
                </a:pPr>
                <a:r>
                  <a:rPr lang="en-US" sz="1800" b="1" dirty="0">
                    <a:sym typeface="Symbol"/>
                  </a:rPr>
                  <a:t>Policy evaluation:</a:t>
                </a:r>
                <a:r>
                  <a:rPr lang="en-US" sz="1800" dirty="0">
                    <a:sym typeface="Symbol"/>
                  </a:rPr>
                  <a:t> calculate </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𝑉</m:t>
                        </m:r>
                      </m:e>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𝜋</m:t>
                            </m:r>
                          </m:e>
                          <m:sub>
                            <m:r>
                              <a:rPr lang="en-US" altLang="zh-CN" sz="1800" i="1">
                                <a:latin typeface="Cambria Math" panose="02040503050406030204" pitchFamily="18" charset="0"/>
                              </a:rPr>
                              <m:t>𝑖</m:t>
                            </m:r>
                          </m:sub>
                        </m:sSub>
                      </m:sup>
                    </m:sSup>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𝑠</m:t>
                    </m:r>
                    <m:r>
                      <a:rPr lang="en-US" altLang="zh-CN" sz="1800" b="0" i="1" smtClean="0">
                        <a:latin typeface="Cambria Math" panose="02040503050406030204" pitchFamily="18" charset="0"/>
                      </a:rPr>
                      <m:t>)</m:t>
                    </m:r>
                  </m:oMath>
                </a14:m>
                <a:r>
                  <a:rPr lang="en-US" sz="1800" dirty="0">
                    <a:sym typeface="Symbol"/>
                  </a:rPr>
                  <a:t> for every state </a:t>
                </a:r>
                <a:r>
                  <a:rPr lang="en-US" sz="1800" i="1" dirty="0">
                    <a:sym typeface="Symbol"/>
                  </a:rPr>
                  <a:t>s</a:t>
                </a:r>
                <a:r>
                  <a:rPr lang="en-US" altLang="zh-CN" sz="1800" i="1" dirty="0">
                    <a:sym typeface="Symbol"/>
                  </a:rPr>
                  <a:t>,</a:t>
                </a:r>
                <a:r>
                  <a:rPr lang="zh-CN" altLang="en-US" sz="1800" i="1" dirty="0">
                    <a:sym typeface="Symbol"/>
                  </a:rPr>
                  <a:t> </a:t>
                </a:r>
                <a:r>
                  <a:rPr lang="en-US" altLang="zh-CN" sz="1800" i="1" dirty="0">
                    <a:sym typeface="Symbol"/>
                  </a:rPr>
                  <a:t>like</a:t>
                </a:r>
                <a:r>
                  <a:rPr lang="zh-CN" altLang="en-US" sz="1800" i="1" dirty="0">
                    <a:sym typeface="Symbol"/>
                  </a:rPr>
                  <a:t> </a:t>
                </a:r>
                <a:r>
                  <a:rPr lang="en-US" altLang="zh-CN" sz="1800" i="1" dirty="0">
                    <a:sym typeface="Symbol"/>
                  </a:rPr>
                  <a:t>VI</a:t>
                </a:r>
                <a:r>
                  <a:rPr lang="zh-CN" altLang="en-US" sz="1800" i="1" dirty="0">
                    <a:sym typeface="Symbol"/>
                  </a:rPr>
                  <a:t> </a:t>
                </a:r>
                <a:endParaRPr lang="en-US" sz="1800" i="1" dirty="0">
                  <a:sym typeface="Symbol"/>
                </a:endParaRPr>
              </a:p>
              <a:p>
                <a:pPr lvl="1">
                  <a:buFont typeface="Arial" panose="020B0604020202020204" pitchFamily="34" charset="0"/>
                  <a:buChar char="•"/>
                  <a:defRPr/>
                </a:pPr>
                <a:r>
                  <a:rPr lang="en-US" sz="1800" b="1" dirty="0">
                    <a:sym typeface="Symbol"/>
                  </a:rPr>
                  <a:t>Policy improvement: </a:t>
                </a:r>
                <a:r>
                  <a:rPr lang="en-US" sz="1800" dirty="0">
                    <a:sym typeface="Symbol"/>
                  </a:rPr>
                  <a:t>calculate a new policy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𝜋</m:t>
                        </m:r>
                      </m:e>
                      <m:sub>
                        <m:r>
                          <a:rPr lang="en-US" altLang="zh-CN" sz="1800" i="1">
                            <a:latin typeface="Cambria Math" panose="02040503050406030204" pitchFamily="18" charset="0"/>
                          </a:rPr>
                          <m:t>𝑖</m:t>
                        </m:r>
                        <m:r>
                          <a:rPr lang="en-US" altLang="zh-CN" sz="1800" i="1">
                            <a:latin typeface="Cambria Math" panose="02040503050406030204" pitchFamily="18" charset="0"/>
                          </a:rPr>
                          <m:t>+1</m:t>
                        </m:r>
                      </m:sub>
                    </m:sSub>
                    <m:r>
                      <a:rPr lang="en-US" altLang="zh-CN" sz="1800" b="0" i="1" smtClean="0">
                        <a:latin typeface="Cambria Math" panose="02040503050406030204" pitchFamily="18" charset="0"/>
                      </a:rPr>
                      <m:t> </m:t>
                    </m:r>
                  </m:oMath>
                </a14:m>
                <a:r>
                  <a:rPr lang="en-US" sz="1800" dirty="0">
                    <a:sym typeface="Symbol"/>
                  </a:rPr>
                  <a:t>based on the updated utilities</a:t>
                </a:r>
              </a:p>
              <a:p>
                <a:pPr>
                  <a:buFont typeface="Arial" panose="020B0604020202020204" pitchFamily="34" charset="0"/>
                  <a:buChar char="•"/>
                  <a:defRPr/>
                </a:pPr>
                <a:endParaRPr lang="en-US" sz="1800" dirty="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5357" y="1026319"/>
                <a:ext cx="8098708" cy="3453284"/>
              </a:xfrm>
              <a:blipFill>
                <a:blip r:embed="rId4"/>
                <a:stretch>
                  <a:fillRect l="-527" t="-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263FBC-6CB4-0D4D-9D39-83307CB839EC}"/>
                  </a:ext>
                </a:extLst>
              </p:cNvPr>
              <p:cNvSpPr txBox="1"/>
              <p:nvPr/>
            </p:nvSpPr>
            <p:spPr>
              <a:xfrm>
                <a:off x="3111484" y="2160368"/>
                <a:ext cx="5136841" cy="254813"/>
              </a:xfrm>
              <a:prstGeom prst="rect">
                <a:avLst/>
              </a:prstGeom>
              <a:noFill/>
            </p:spPr>
            <p:txBody>
              <a:bodyPr wrap="square" lIns="0" tIns="0" rIns="0" bIns="0"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𝜋</m:t>
                        </m:r>
                      </m:e>
                      <m:sub>
                        <m:r>
                          <a:rPr lang="en-US" altLang="zh-CN" sz="1600" i="1">
                            <a:latin typeface="Cambria Math" panose="02040503050406030204" pitchFamily="18" charset="0"/>
                          </a:rPr>
                          <m:t>𝑖</m:t>
                        </m:r>
                        <m:r>
                          <a:rPr lang="en-US" altLang="zh-CN" sz="1600" i="1">
                            <a:latin typeface="Cambria Math" panose="02040503050406030204" pitchFamily="18" charset="0"/>
                          </a:rPr>
                          <m:t>+1</m:t>
                        </m:r>
                      </m:sub>
                    </m:sSub>
                    <m:d>
                      <m:dPr>
                        <m:ctrlPr>
                          <a:rPr lang="en-SG" sz="1600" b="0" i="1" smtClean="0">
                            <a:latin typeface="Cambria Math" panose="02040503050406030204" pitchFamily="18" charset="0"/>
                          </a:rPr>
                        </m:ctrlPr>
                      </m:dPr>
                      <m:e>
                        <m:r>
                          <a:rPr lang="en-SG" sz="1600" b="0" i="1" smtClean="0">
                            <a:latin typeface="Cambria Math" panose="02040503050406030204" pitchFamily="18" charset="0"/>
                          </a:rPr>
                          <m:t>𝑠</m:t>
                        </m:r>
                      </m:e>
                    </m:d>
                    <m:r>
                      <a:rPr lang="en-SG" sz="1600" b="0" i="1" smtClean="0">
                        <a:latin typeface="Cambria Math" panose="02040503050406030204" pitchFamily="18" charset="0"/>
                      </a:rPr>
                      <m:t>= </m:t>
                    </m:r>
                    <m:sSub>
                      <m:sSubPr>
                        <m:ctrlPr>
                          <a:rPr lang="en-SG" sz="1600" b="0" i="1" smtClean="0">
                            <a:latin typeface="Cambria Math" panose="02040503050406030204" pitchFamily="18" charset="0"/>
                          </a:rPr>
                        </m:ctrlPr>
                      </m:sSubPr>
                      <m:e>
                        <m:r>
                          <m:rPr>
                            <m:sty m:val="p"/>
                          </m:rPr>
                          <a:rPr lang="en-SG" sz="1600" b="0" i="0" smtClean="0">
                            <a:latin typeface="Cambria Math" panose="02040503050406030204" pitchFamily="18" charset="0"/>
                          </a:rPr>
                          <m:t>argmax</m:t>
                        </m:r>
                      </m:e>
                      <m:sub>
                        <m:r>
                          <a:rPr lang="en-SG" sz="1600" b="0" i="1" smtClean="0">
                            <a:latin typeface="Cambria Math" panose="02040503050406030204" pitchFamily="18" charset="0"/>
                          </a:rPr>
                          <m:t>𝑎</m:t>
                        </m:r>
                        <m:r>
                          <a:rPr lang="en-SG" sz="1600" b="0" i="1" smtClean="0">
                            <a:latin typeface="Cambria Math" panose="02040503050406030204" pitchFamily="18" charset="0"/>
                          </a:rPr>
                          <m:t>∈</m:t>
                        </m:r>
                        <m:r>
                          <a:rPr lang="en-SG" sz="1600" b="0" i="1" smtClean="0">
                            <a:latin typeface="Cambria Math" panose="02040503050406030204" pitchFamily="18" charset="0"/>
                          </a:rPr>
                          <m:t>𝐴</m:t>
                        </m:r>
                      </m:sub>
                    </m:sSub>
                    <m:nary>
                      <m:naryPr>
                        <m:chr m:val="∑"/>
                        <m:supHide m:val="on"/>
                        <m:ctrlPr>
                          <a:rPr lang="en-SG" sz="1600" i="1">
                            <a:latin typeface="Cambria Math" panose="02040503050406030204" pitchFamily="18" charset="0"/>
                          </a:rPr>
                        </m:ctrlPr>
                      </m:naryPr>
                      <m:sub>
                        <m:sSup>
                          <m:sSupPr>
                            <m:ctrlPr>
                              <a:rPr lang="en-SG" sz="1600" i="1">
                                <a:latin typeface="Cambria Math" panose="02040503050406030204" pitchFamily="18" charset="0"/>
                              </a:rPr>
                            </m:ctrlPr>
                          </m:sSupPr>
                          <m:e>
                            <m:r>
                              <a:rPr lang="en-SG" sz="1600" i="1">
                                <a:latin typeface="Cambria Math" panose="02040503050406030204" pitchFamily="18" charset="0"/>
                              </a:rPr>
                              <m:t>𝑠</m:t>
                            </m:r>
                          </m:e>
                          <m:sup>
                            <m:r>
                              <a:rPr lang="en-SG" sz="1600" i="1">
                                <a:latin typeface="Cambria Math" panose="02040503050406030204" pitchFamily="18" charset="0"/>
                              </a:rPr>
                              <m:t>′</m:t>
                            </m:r>
                          </m:sup>
                        </m:sSup>
                      </m:sub>
                      <m:sup/>
                      <m:e>
                        <m:r>
                          <a:rPr lang="en-SG" sz="1600" i="1">
                            <a:latin typeface="Cambria Math" panose="02040503050406030204" pitchFamily="18" charset="0"/>
                          </a:rPr>
                          <m:t>𝑃</m:t>
                        </m:r>
                        <m:d>
                          <m:dPr>
                            <m:ctrlPr>
                              <a:rPr lang="en-SG" sz="1600" i="1">
                                <a:latin typeface="Cambria Math" panose="02040503050406030204" pitchFamily="18" charset="0"/>
                              </a:rPr>
                            </m:ctrlPr>
                          </m:dPr>
                          <m:e>
                            <m:sSup>
                              <m:sSupPr>
                                <m:ctrlPr>
                                  <a:rPr lang="en-SG" sz="1600" i="1">
                                    <a:latin typeface="Cambria Math" panose="02040503050406030204" pitchFamily="18" charset="0"/>
                                  </a:rPr>
                                </m:ctrlPr>
                              </m:sSupPr>
                              <m:e>
                                <m:r>
                                  <a:rPr lang="en-SG" sz="1600" i="1">
                                    <a:latin typeface="Cambria Math" panose="02040503050406030204" pitchFamily="18" charset="0"/>
                                  </a:rPr>
                                  <m:t>𝑠</m:t>
                                </m:r>
                              </m:e>
                              <m:sup>
                                <m:r>
                                  <a:rPr lang="en-SG" sz="1600" i="1">
                                    <a:latin typeface="Cambria Math" panose="02040503050406030204" pitchFamily="18" charset="0"/>
                                  </a:rPr>
                                  <m:t>′</m:t>
                                </m:r>
                              </m:sup>
                            </m:sSup>
                          </m:e>
                          <m:e>
                            <m:r>
                              <a:rPr lang="en-SG" sz="1600" i="1">
                                <a:latin typeface="Cambria Math" panose="02040503050406030204" pitchFamily="18" charset="0"/>
                              </a:rPr>
                              <m:t>𝑠</m:t>
                            </m:r>
                            <m:r>
                              <a:rPr lang="en-SG" sz="1600" i="1">
                                <a:latin typeface="Cambria Math" panose="02040503050406030204" pitchFamily="18" charset="0"/>
                              </a:rPr>
                              <m:t>, </m:t>
                            </m:r>
                            <m:r>
                              <a:rPr lang="en-SG" sz="1600" i="1">
                                <a:latin typeface="Cambria Math" panose="02040503050406030204" pitchFamily="18" charset="0"/>
                              </a:rPr>
                              <m:t>𝑎</m:t>
                            </m:r>
                          </m:e>
                        </m:d>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i="1">
                                <a:latin typeface="Cambria Math" panose="02040503050406030204" pitchFamily="18" charset="0"/>
                              </a:rPr>
                              <m:t>𝑟</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𝑠</m:t>
                                </m:r>
                                <m:r>
                                  <a:rPr lang="en-US" altLang="zh-CN" sz="1600" i="1">
                                    <a:latin typeface="Cambria Math" panose="02040503050406030204" pitchFamily="18" charset="0"/>
                                  </a:rPr>
                                  <m:t>, </m:t>
                                </m:r>
                                <m:r>
                                  <a:rPr lang="en-US" altLang="zh-CN" sz="1600" i="1">
                                    <a:latin typeface="Cambria Math" panose="02040503050406030204" pitchFamily="18" charset="0"/>
                                  </a:rPr>
                                  <m:t>𝑎</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𝑠</m:t>
                                    </m:r>
                                  </m:e>
                                  <m:sup>
                                    <m:r>
                                      <a:rPr lang="en-US" altLang="zh-CN" sz="1600" i="1">
                                        <a:latin typeface="Cambria Math" panose="02040503050406030204" pitchFamily="18" charset="0"/>
                                      </a:rPr>
                                      <m:t>′</m:t>
                                    </m:r>
                                  </m:sup>
                                </m:sSup>
                              </m:e>
                            </m:d>
                            <m:r>
                              <a:rPr lang="en-US" altLang="zh-CN" sz="1600" i="1">
                                <a:latin typeface="Cambria Math" panose="02040503050406030204" pitchFamily="18" charset="0"/>
                              </a:rPr>
                              <m:t>+</m:t>
                            </m:r>
                            <m:r>
                              <a:rPr lang="en-US" altLang="zh-CN" sz="1600" i="1">
                                <a:latin typeface="Cambria Math" panose="02040503050406030204" pitchFamily="18" charset="0"/>
                              </a:rPr>
                              <m:t>𝛾</m:t>
                            </m:r>
                            <m:r>
                              <a:rPr lang="en-US" altLang="zh-CN" sz="1600" i="1">
                                <a:latin typeface="Cambria Math" panose="02040503050406030204" pitchFamily="18" charset="0"/>
                              </a:rPr>
                              <m:t>𝑉</m:t>
                            </m:r>
                          </m:e>
                          <m:sup>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𝜋</m:t>
                                </m:r>
                              </m:e>
                              <m:sub>
                                <m:r>
                                  <a:rPr lang="en-US" altLang="zh-CN" sz="1600" i="1">
                                    <a:latin typeface="Cambria Math" panose="02040503050406030204" pitchFamily="18" charset="0"/>
                                  </a:rPr>
                                  <m:t>𝑖</m:t>
                                </m:r>
                              </m:sub>
                            </m:sSub>
                          </m:sup>
                        </m:sSup>
                        <m:r>
                          <a:rPr lang="en-US" altLang="zh-CN" sz="1600" i="1">
                            <a:latin typeface="Cambria Math" panose="02040503050406030204" pitchFamily="18" charset="0"/>
                          </a:rPr>
                          <m:t>(</m:t>
                        </m:r>
                        <m:r>
                          <a:rPr lang="en-US" altLang="zh-CN" sz="1600" i="1">
                            <a:latin typeface="Cambria Math" panose="02040503050406030204" pitchFamily="18" charset="0"/>
                          </a:rPr>
                          <m:t>𝑠</m:t>
                        </m:r>
                        <m:r>
                          <a:rPr lang="en-US" altLang="zh-CN" sz="1600" b="0" i="1" smtClean="0">
                            <a:latin typeface="Cambria Math" panose="02040503050406030204" pitchFamily="18" charset="0"/>
                          </a:rPr>
                          <m:t>′</m:t>
                        </m:r>
                        <m:r>
                          <a:rPr lang="en-US" altLang="zh-CN" sz="1600" i="1">
                            <a:latin typeface="Cambria Math" panose="02040503050406030204" pitchFamily="18" charset="0"/>
                          </a:rPr>
                          <m:t>)</m:t>
                        </m:r>
                      </m:e>
                    </m:nary>
                  </m:oMath>
                </a14:m>
                <a:r>
                  <a:rPr lang="en-SG" sz="1600" dirty="0"/>
                  <a:t>]</a:t>
                </a:r>
              </a:p>
            </p:txBody>
          </p:sp>
        </mc:Choice>
        <mc:Fallback xmlns="">
          <p:sp>
            <p:nvSpPr>
              <p:cNvPr id="5" name="TextBox 4">
                <a:extLst>
                  <a:ext uri="{FF2B5EF4-FFF2-40B4-BE49-F238E27FC236}">
                    <a16:creationId xmlns:a16="http://schemas.microsoft.com/office/drawing/2014/main" id="{AF263FBC-6CB4-0D4D-9D39-83307CB839EC}"/>
                  </a:ext>
                </a:extLst>
              </p:cNvPr>
              <p:cNvSpPr txBox="1">
                <a:spLocks noRot="1" noChangeAspect="1" noMove="1" noResize="1" noEditPoints="1" noAdjustHandles="1" noChangeArrowheads="1" noChangeShapeType="1" noTextEdit="1"/>
              </p:cNvSpPr>
              <p:nvPr/>
            </p:nvSpPr>
            <p:spPr>
              <a:xfrm>
                <a:off x="3111484" y="2160368"/>
                <a:ext cx="5136841" cy="254813"/>
              </a:xfrm>
              <a:prstGeom prst="rect">
                <a:avLst/>
              </a:prstGeom>
              <a:blipFill>
                <a:blip r:embed="rId5"/>
                <a:stretch>
                  <a:fillRect l="-949" t="-159524" b="-242857"/>
                </a:stretch>
              </a:blipFill>
            </p:spPr>
            <p:txBody>
              <a:bodyPr/>
              <a:lstStyle/>
              <a:p>
                <a:r>
                  <a:rPr lang="en-SG">
                    <a:noFill/>
                  </a:rPr>
                  <a:t> </a:t>
                </a:r>
              </a:p>
            </p:txBody>
          </p:sp>
        </mc:Fallback>
      </mc:AlternateContent>
    </p:spTree>
    <p:extLst>
      <p:ext uri="{BB962C8B-B14F-4D97-AF65-F5344CB8AC3E}">
        <p14:creationId xmlns:p14="http://schemas.microsoft.com/office/powerpoint/2010/main" val="237737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621" y="171450"/>
            <a:ext cx="6172200" cy="854869"/>
          </a:xfrm>
        </p:spPr>
        <p:txBody>
          <a:bodyPr>
            <a:normAutofit/>
          </a:bodyPr>
          <a:lstStyle/>
          <a:p>
            <a:pPr>
              <a:defRPr/>
            </a:pPr>
            <a:r>
              <a:rPr lang="en-US" sz="3200" dirty="0"/>
              <a:t>Policy Iteration</a:t>
            </a:r>
            <a:r>
              <a:rPr lang="en-US" altLang="zh-CN" sz="3200" dirty="0"/>
              <a:t>:</a:t>
            </a:r>
            <a:r>
              <a:rPr lang="zh-CN" altLang="en-US" sz="3200" dirty="0"/>
              <a:t> </a:t>
            </a:r>
            <a:r>
              <a:rPr lang="en-US" altLang="zh-CN" sz="3200" dirty="0"/>
              <a:t>Main Steps</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5357" y="1200150"/>
                <a:ext cx="8098708" cy="3656858"/>
              </a:xfrm>
            </p:spPr>
            <p:txBody>
              <a:bodyPr>
                <a:normAutofit/>
              </a:bodyPr>
              <a:lstStyle/>
              <a:p>
                <a:pPr>
                  <a:defRPr/>
                </a:pPr>
                <a:r>
                  <a:rPr lang="en-US" sz="1800" dirty="0"/>
                  <a:t>Unlike VI, policy iteration has to maintain a policy - chosen actions from all states - and estimate </a:t>
                </a:r>
                <a14:m>
                  <m:oMath xmlns:m="http://schemas.openxmlformats.org/officeDocument/2006/math">
                    <m:sSup>
                      <m:sSupPr>
                        <m:ctrlPr>
                          <a:rPr lang="en-US" altLang="zh-CN" sz="1800" b="0" i="1" dirty="0" smtClean="0">
                            <a:latin typeface="Cambria Math" panose="02040503050406030204" pitchFamily="18" charset="0"/>
                          </a:rPr>
                        </m:ctrlPr>
                      </m:sSupPr>
                      <m:e>
                        <m:r>
                          <a:rPr lang="en-US" sz="1800" i="1" dirty="0" smtClean="0">
                            <a:latin typeface="Cambria Math" panose="02040503050406030204" pitchFamily="18" charset="0"/>
                          </a:rPr>
                          <m:t>𝑉</m:t>
                        </m:r>
                      </m:e>
                      <m:sup>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𝜋</m:t>
                            </m:r>
                          </m:e>
                          <m:sub>
                            <m:r>
                              <a:rPr lang="en-US" altLang="zh-CN" sz="1800" b="0" i="1" dirty="0" smtClean="0">
                                <a:latin typeface="Cambria Math" panose="02040503050406030204" pitchFamily="18" charset="0"/>
                              </a:rPr>
                              <m:t>𝑖</m:t>
                            </m:r>
                          </m:sub>
                        </m:sSub>
                      </m:sup>
                    </m:sSup>
                  </m:oMath>
                </a14:m>
                <a:r>
                  <a:rPr lang="en-US" sz="1800" dirty="0"/>
                  <a:t> based on this policy. </a:t>
                </a:r>
              </a:p>
              <a:p>
                <a:pPr lvl="1">
                  <a:defRPr/>
                </a:pPr>
                <a:r>
                  <a:rPr lang="en-US" altLang="zh-CN" sz="1600" dirty="0"/>
                  <a:t>Iterate</a:t>
                </a:r>
                <a:r>
                  <a:rPr lang="zh-CN" altLang="en-US" sz="1600" dirty="0"/>
                  <a:t> </a:t>
                </a:r>
                <a:r>
                  <a:rPr lang="en-US" altLang="zh-CN" sz="1600" dirty="0"/>
                  <a:t>this</a:t>
                </a:r>
                <a:r>
                  <a:rPr lang="zh-CN" altLang="en-US" sz="1600" dirty="0"/>
                  <a:t> </a:t>
                </a:r>
                <a:r>
                  <a:rPr lang="en-US" altLang="zh-CN" sz="1600" dirty="0"/>
                  <a:t>process</a:t>
                </a:r>
                <a:r>
                  <a:rPr lang="zh-CN" altLang="en-US" sz="1600" dirty="0"/>
                  <a:t> </a:t>
                </a:r>
                <a:r>
                  <a:rPr lang="en-US" altLang="zh-CN" sz="1600" dirty="0"/>
                  <a:t>until</a:t>
                </a:r>
                <a:r>
                  <a:rPr lang="zh-CN" altLang="en-US" sz="1600" dirty="0"/>
                  <a:t> </a:t>
                </a:r>
                <a:r>
                  <a:rPr lang="en-US" altLang="zh-CN" sz="1600" dirty="0"/>
                  <a:t>convergence</a:t>
                </a:r>
                <a:r>
                  <a:rPr lang="zh-CN" altLang="en-US" sz="1600" dirty="0"/>
                  <a:t> </a:t>
                </a:r>
                <a:r>
                  <a:rPr lang="en-US" altLang="zh-CN" sz="1600" dirty="0"/>
                  <a:t>(like</a:t>
                </a:r>
                <a:r>
                  <a:rPr lang="zh-CN" altLang="en-US" sz="1600" dirty="0"/>
                  <a:t> </a:t>
                </a:r>
                <a:r>
                  <a:rPr lang="en-US" altLang="zh-CN" sz="1600" dirty="0"/>
                  <a:t>VI)</a:t>
                </a:r>
              </a:p>
              <a:p>
                <a:pPr>
                  <a:defRPr/>
                </a:pPr>
                <a:r>
                  <a:rPr lang="en-US" altLang="zh-CN" sz="1800" dirty="0"/>
                  <a:t>Steps of PI</a:t>
                </a:r>
              </a:p>
              <a:p>
                <a:pPr marL="800100" lvl="1" indent="-342900">
                  <a:buFont typeface="+mj-lt"/>
                  <a:buAutoNum type="arabicPeriod"/>
                  <a:defRPr/>
                </a:pPr>
                <a:r>
                  <a:rPr lang="en-US" altLang="zh-CN" sz="1400" dirty="0"/>
                  <a:t>Initialization</a:t>
                </a:r>
              </a:p>
              <a:p>
                <a:pPr marL="800100" lvl="1" indent="-342900">
                  <a:buFont typeface="+mj-lt"/>
                  <a:buAutoNum type="arabicPeriod"/>
                  <a:defRPr/>
                </a:pPr>
                <a:r>
                  <a:rPr lang="en-US" altLang="zh-CN" sz="1400" dirty="0"/>
                  <a:t>Policy</a:t>
                </a:r>
                <a:r>
                  <a:rPr lang="zh-CN" altLang="en-US" sz="1400" dirty="0"/>
                  <a:t> </a:t>
                </a:r>
                <a:r>
                  <a:rPr lang="en-US" altLang="zh-CN" sz="1400" dirty="0"/>
                  <a:t>Evaluation</a:t>
                </a:r>
                <a:r>
                  <a:rPr lang="zh-CN" altLang="en-US" sz="1400" dirty="0"/>
                  <a:t> </a:t>
                </a:r>
                <a:r>
                  <a:rPr lang="en-US" altLang="zh-CN" sz="1400" dirty="0"/>
                  <a:t>(calculating</a:t>
                </a:r>
                <a:r>
                  <a:rPr lang="zh-CN" altLang="en-US" sz="1400" dirty="0"/>
                  <a:t> </a:t>
                </a:r>
                <a:r>
                  <a:rPr lang="en-US" altLang="zh-CN" sz="1400" dirty="0"/>
                  <a:t>the</a:t>
                </a:r>
                <a:r>
                  <a:rPr lang="zh-CN" altLang="en-US" sz="1400" dirty="0"/>
                  <a:t> </a:t>
                </a:r>
                <a14:m>
                  <m:oMath xmlns:m="http://schemas.openxmlformats.org/officeDocument/2006/math">
                    <m:r>
                      <a:rPr lang="en-US" altLang="zh-CN" sz="1400" b="0" i="1" smtClean="0">
                        <a:latin typeface="Cambria Math" panose="02040503050406030204" pitchFamily="18" charset="0"/>
                      </a:rPr>
                      <m:t>𝑉</m:t>
                    </m:r>
                  </m:oMath>
                </a14:m>
                <a:r>
                  <a:rPr lang="en-US" altLang="zh-CN" sz="1400" dirty="0"/>
                  <a:t>)</a:t>
                </a:r>
              </a:p>
              <a:p>
                <a:pPr marL="800100" lvl="1" indent="-342900">
                  <a:buFont typeface="+mj-lt"/>
                  <a:buAutoNum type="arabicPeriod"/>
                  <a:defRPr/>
                </a:pPr>
                <a:r>
                  <a:rPr lang="en-US" altLang="zh-CN" sz="1400" dirty="0"/>
                  <a:t>Policy</a:t>
                </a:r>
                <a:r>
                  <a:rPr lang="zh-CN" altLang="en-US" sz="1400" dirty="0"/>
                  <a:t> </a:t>
                </a:r>
                <a:r>
                  <a:rPr lang="en-US" altLang="zh-CN" sz="1400" dirty="0"/>
                  <a:t>Improvement</a:t>
                </a:r>
                <a:r>
                  <a:rPr lang="zh-CN" altLang="en-US" sz="1400" dirty="0"/>
                  <a:t> </a:t>
                </a:r>
                <a:r>
                  <a:rPr lang="en-US" altLang="zh-CN" sz="1400" dirty="0"/>
                  <a:t>(calculate</a:t>
                </a:r>
                <a:r>
                  <a:rPr lang="zh-CN" altLang="en-US" sz="1400" dirty="0"/>
                  <a:t> </a:t>
                </a:r>
                <a:r>
                  <a:rPr lang="en-US" altLang="zh-CN" sz="1400" dirty="0"/>
                  <a:t>the</a:t>
                </a:r>
                <a:r>
                  <a:rPr lang="zh-CN" altLang="en-US" sz="1400" dirty="0"/>
                  <a:t> </a:t>
                </a:r>
                <a:r>
                  <a:rPr lang="en-US" altLang="zh-CN" sz="1400" dirty="0"/>
                  <a:t>policy</a:t>
                </a:r>
                <a:r>
                  <a:rPr lang="zh-CN" altLang="en-US" sz="1400" dirty="0"/>
                  <a:t> </a:t>
                </a:r>
                <a14:m>
                  <m:oMath xmlns:m="http://schemas.openxmlformats.org/officeDocument/2006/math">
                    <m:r>
                      <a:rPr lang="en-US" altLang="zh-CN" sz="1400" b="0" i="1" smtClean="0">
                        <a:latin typeface="Cambria Math" panose="02040503050406030204" pitchFamily="18" charset="0"/>
                      </a:rPr>
                      <m:t>𝜋</m:t>
                    </m:r>
                  </m:oMath>
                </a14:m>
                <a:r>
                  <a:rPr lang="en-US" altLang="zh-CN" sz="1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5357" y="1200150"/>
                <a:ext cx="8098708" cy="3656858"/>
              </a:xfrm>
              <a:blipFill>
                <a:blip r:embed="rId3"/>
                <a:stretch>
                  <a:fillRect l="-527" t="-1000" r="-452"/>
                </a:stretch>
              </a:blipFill>
            </p:spPr>
            <p:txBody>
              <a:bodyPr/>
              <a:lstStyle/>
              <a:p>
                <a:r>
                  <a:rPr lang="en-SG">
                    <a:noFill/>
                  </a:rPr>
                  <a:t> </a:t>
                </a:r>
              </a:p>
            </p:txBody>
          </p:sp>
        </mc:Fallback>
      </mc:AlternateContent>
    </p:spTree>
    <p:extLst>
      <p:ext uri="{BB962C8B-B14F-4D97-AF65-F5344CB8AC3E}">
        <p14:creationId xmlns:p14="http://schemas.microsoft.com/office/powerpoint/2010/main" val="215531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620" y="171450"/>
            <a:ext cx="7654495" cy="854869"/>
          </a:xfrm>
        </p:spPr>
        <p:txBody>
          <a:bodyPr>
            <a:normAutofit/>
          </a:bodyPr>
          <a:lstStyle/>
          <a:p>
            <a:pPr>
              <a:defRPr/>
            </a:pPr>
            <a:r>
              <a:rPr lang="en-US" sz="3200" dirty="0"/>
              <a:t>Policy Iteration</a:t>
            </a:r>
            <a:r>
              <a:rPr lang="en-US" altLang="zh-CN" sz="3200" dirty="0"/>
              <a:t>:</a:t>
            </a:r>
            <a:r>
              <a:rPr lang="zh-CN" altLang="en-US" sz="3200" dirty="0"/>
              <a:t> </a:t>
            </a:r>
            <a:r>
              <a:rPr lang="en-US" altLang="zh-CN" sz="3200" dirty="0"/>
              <a:t>Detailed Steps</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5356" y="1026319"/>
                <a:ext cx="7439873" cy="3830689"/>
              </a:xfrm>
            </p:spPr>
            <p:txBody>
              <a:bodyPr>
                <a:normAutofit fontScale="92500" lnSpcReduction="10000"/>
              </a:bodyPr>
              <a:lstStyle/>
              <a:p>
                <a:pPr marL="800100" lvl="1" indent="-342900">
                  <a:buFont typeface="+mj-lt"/>
                  <a:buAutoNum type="arabicPeriod"/>
                  <a:defRPr/>
                </a:pPr>
                <a:r>
                  <a:rPr lang="en-US" altLang="zh-CN" sz="1400" dirty="0"/>
                  <a:t>Initialization</a:t>
                </a:r>
              </a:p>
              <a:p>
                <a:pPr marL="1200150" lvl="2" indent="-342900">
                  <a:buFont typeface="+mj-lt"/>
                  <a:buAutoNum type="alphaLcPeriod"/>
                  <a:defRPr/>
                </a:pPr>
                <a:r>
                  <a:rPr lang="en-US" altLang="zh-CN" sz="1200" dirty="0"/>
                  <a:t>Initialize</a:t>
                </a:r>
                <a:r>
                  <a:rPr lang="zh-CN" altLang="en-US" sz="1200" dirty="0"/>
                  <a:t> </a:t>
                </a:r>
                <a14:m>
                  <m:oMath xmlns:m="http://schemas.openxmlformats.org/officeDocument/2006/math">
                    <m:r>
                      <a:rPr lang="en-US" altLang="zh-CN" sz="1200" b="0" i="1" smtClean="0">
                        <a:latin typeface="Cambria Math" panose="02040503050406030204" pitchFamily="18" charset="0"/>
                      </a:rPr>
                      <m:t>𝑉</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a14:m>
                <a:r>
                  <a:rPr lang="zh-CN" altLang="en-US" sz="1200" dirty="0"/>
                  <a:t> </a:t>
                </a:r>
                <a:r>
                  <a:rPr lang="en-US" altLang="zh-CN" sz="1200" dirty="0"/>
                  <a:t>and</a:t>
                </a:r>
                <a:r>
                  <a:rPr lang="zh-CN" altLang="en-US" sz="1200" dirty="0"/>
                  <a:t> </a:t>
                </a:r>
                <a14:m>
                  <m:oMath xmlns:m="http://schemas.openxmlformats.org/officeDocument/2006/math">
                    <m:r>
                      <a:rPr lang="en-US" altLang="zh-CN" sz="1200" b="0" i="1" smtClean="0">
                        <a:latin typeface="Cambria Math" panose="02040503050406030204" pitchFamily="18" charset="0"/>
                      </a:rPr>
                      <m:t>𝜋</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a14:m>
                <a:r>
                  <a:rPr lang="zh-CN" altLang="en-US" sz="1200" dirty="0"/>
                  <a:t> </a:t>
                </a:r>
                <a:r>
                  <a:rPr lang="en-US" altLang="zh-CN" sz="1200" dirty="0"/>
                  <a:t>for</a:t>
                </a:r>
                <a:r>
                  <a:rPr lang="zh-CN" altLang="en-US" sz="1200" dirty="0"/>
                  <a:t> </a:t>
                </a:r>
                <a:r>
                  <a:rPr lang="en-US" altLang="zh-CN" sz="1200" dirty="0"/>
                  <a:t>all</a:t>
                </a:r>
                <a:r>
                  <a:rPr lang="zh-CN" altLang="en-US" sz="1200" dirty="0"/>
                  <a:t> </a:t>
                </a:r>
                <a:r>
                  <a:rPr lang="en-US" altLang="zh-CN" sz="1200" dirty="0"/>
                  <a:t>state</a:t>
                </a:r>
                <a:r>
                  <a:rPr lang="zh-CN" altLang="en-US" sz="1200" dirty="0"/>
                  <a:t> </a:t>
                </a:r>
                <a14:m>
                  <m:oMath xmlns:m="http://schemas.openxmlformats.org/officeDocument/2006/math">
                    <m:r>
                      <a:rPr lang="en-US" altLang="zh-CN" sz="1200" b="0" i="1" smtClean="0">
                        <a:latin typeface="Cambria Math" panose="02040503050406030204" pitchFamily="18" charset="0"/>
                      </a:rPr>
                      <m:t>𝑠</m:t>
                    </m:r>
                  </m:oMath>
                </a14:m>
                <a:endParaRPr lang="en-US" altLang="zh-CN" sz="1200" dirty="0"/>
              </a:p>
              <a:p>
                <a:pPr marL="857250" lvl="2" indent="0">
                  <a:buNone/>
                  <a:defRPr/>
                </a:pPr>
                <a:endParaRPr lang="en-US" altLang="zh-CN" sz="1400" dirty="0"/>
              </a:p>
              <a:p>
                <a:pPr marL="800100" lvl="1" indent="-342900">
                  <a:buFont typeface="+mj-lt"/>
                  <a:buAutoNum type="arabicPeriod"/>
                  <a:defRPr/>
                </a:pPr>
                <a:r>
                  <a:rPr lang="en-US" altLang="zh-CN" sz="1400" dirty="0"/>
                  <a:t>Policy</a:t>
                </a:r>
                <a:r>
                  <a:rPr lang="zh-CN" altLang="en-US" sz="1400" dirty="0"/>
                  <a:t> </a:t>
                </a:r>
                <a:r>
                  <a:rPr lang="en-US" altLang="zh-CN" sz="1400" dirty="0"/>
                  <a:t>Evaluation</a:t>
                </a:r>
                <a:r>
                  <a:rPr lang="zh-CN" altLang="en-US" sz="1400" dirty="0"/>
                  <a:t> </a:t>
                </a:r>
                <a:r>
                  <a:rPr lang="en-US" altLang="zh-CN" sz="1400" dirty="0"/>
                  <a:t>(calculate</a:t>
                </a:r>
                <a:r>
                  <a:rPr lang="zh-CN" altLang="en-US" sz="1400" dirty="0"/>
                  <a:t> </a:t>
                </a:r>
                <a:r>
                  <a:rPr lang="en-US" altLang="zh-CN" sz="1400" dirty="0"/>
                  <a:t>the</a:t>
                </a:r>
                <a:r>
                  <a:rPr lang="zh-CN" altLang="en-US" sz="1400" dirty="0"/>
                  <a:t> </a:t>
                </a:r>
                <a14:m>
                  <m:oMath xmlns:m="http://schemas.openxmlformats.org/officeDocument/2006/math">
                    <m:r>
                      <a:rPr lang="en-US" altLang="zh-CN" sz="1400" b="0" i="1" smtClean="0">
                        <a:latin typeface="Cambria Math" panose="02040503050406030204" pitchFamily="18" charset="0"/>
                      </a:rPr>
                      <m:t>𝑉</m:t>
                    </m:r>
                  </m:oMath>
                </a14:m>
                <a:r>
                  <a:rPr lang="en-US" altLang="zh-CN" sz="1400" dirty="0"/>
                  <a:t>)</a:t>
                </a:r>
              </a:p>
              <a:p>
                <a:pPr marL="1200150" lvl="2" indent="-342900">
                  <a:buFont typeface="+mj-lt"/>
                  <a:buAutoNum type="alphaLcPeriod"/>
                  <a:defRPr/>
                </a:pPr>
                <a:r>
                  <a:rPr lang="en-US" altLang="zh-CN" sz="1200" dirty="0"/>
                  <a:t>Repeat</a:t>
                </a:r>
              </a:p>
              <a:p>
                <a:pPr marL="1200150" lvl="2" indent="-342900">
                  <a:buFont typeface="+mj-lt"/>
                  <a:buAutoNum type="alphaLcPeriod"/>
                  <a:defRPr/>
                </a:pPr>
                <a:r>
                  <a:rPr lang="zh-CN" altLang="en-US" sz="1200" dirty="0"/>
                  <a:t>    </a:t>
                </a:r>
                <a14:m>
                  <m:oMath xmlns:m="http://schemas.openxmlformats.org/officeDocument/2006/math">
                    <m:r>
                      <m:rPr>
                        <m:sty m:val="p"/>
                      </m:rPr>
                      <a:rPr lang="en-US" altLang="zh-CN" sz="1200" b="0" i="0" smtClean="0">
                        <a:latin typeface="Cambria Math" panose="02040503050406030204" pitchFamily="18" charset="0"/>
                      </a:rPr>
                      <m:t>Δ</m:t>
                    </m:r>
                    <m:r>
                      <a:rPr lang="en-US" altLang="zh-CN" sz="1200" b="0" i="1" smtClean="0">
                        <a:latin typeface="Cambria Math" panose="02040503050406030204" pitchFamily="18" charset="0"/>
                        <a:ea typeface="Cambria Math" panose="02040503050406030204" pitchFamily="18" charset="0"/>
                      </a:rPr>
                      <m:t>←0</m:t>
                    </m:r>
                  </m:oMath>
                </a14:m>
                <a:endParaRPr lang="en-HK" altLang="zh-CN" sz="1200" b="0" dirty="0">
                  <a:ea typeface="Cambria Math" panose="02040503050406030204" pitchFamily="18" charset="0"/>
                </a:endParaRPr>
              </a:p>
              <a:p>
                <a:pPr marL="1200150" lvl="2" indent="-342900">
                  <a:buFont typeface="+mj-lt"/>
                  <a:buAutoNum type="alphaLcPeriod"/>
                  <a:defRPr/>
                </a:pPr>
                <a:r>
                  <a:rPr lang="zh-CN" altLang="en-US" sz="1200" dirty="0"/>
                  <a:t>    </a:t>
                </a:r>
                <a:r>
                  <a:rPr lang="en-US" altLang="zh-CN" sz="1200" dirty="0"/>
                  <a:t>For</a:t>
                </a:r>
                <a:r>
                  <a:rPr lang="zh-CN" altLang="en-US" sz="1200" dirty="0"/>
                  <a:t> </a:t>
                </a:r>
                <a:r>
                  <a:rPr lang="en-US" altLang="zh-CN" sz="1200" dirty="0"/>
                  <a:t>each</a:t>
                </a:r>
                <a:r>
                  <a:rPr lang="zh-CN" altLang="en-US" sz="1200" dirty="0"/>
                  <a:t> </a:t>
                </a:r>
                <a:r>
                  <a:rPr lang="en-US" altLang="zh-CN" sz="1200" dirty="0"/>
                  <a:t>state</a:t>
                </a:r>
                <a:r>
                  <a:rPr lang="zh-CN" altLang="en-US" sz="1200" dirty="0"/>
                  <a:t> </a:t>
                </a:r>
                <a14:m>
                  <m:oMath xmlns:m="http://schemas.openxmlformats.org/officeDocument/2006/math">
                    <m:r>
                      <a:rPr lang="en-US" altLang="zh-CN" sz="1200" b="0" i="1" smtClean="0">
                        <a:latin typeface="Cambria Math" panose="02040503050406030204" pitchFamily="18" charset="0"/>
                      </a:rPr>
                      <m:t>𝑠</m:t>
                    </m:r>
                    <m:r>
                      <a:rPr lang="en-US" altLang="zh-CN" sz="1200" b="0" i="0" smtClean="0">
                        <a:latin typeface="Cambria Math" panose="02040503050406030204" pitchFamily="18" charset="0"/>
                      </a:rPr>
                      <m:t>:</m:t>
                    </m:r>
                  </m:oMath>
                </a14:m>
                <a:endParaRPr lang="en-HK" altLang="zh-CN" sz="1200" b="0" dirty="0"/>
              </a:p>
              <a:p>
                <a:pPr marL="1200150" lvl="2" indent="-342900">
                  <a:buFont typeface="+mj-lt"/>
                  <a:buAutoNum type="alphaLcPeriod"/>
                  <a:defRPr/>
                </a:pPr>
                <a:r>
                  <a:rPr lang="zh-CN" altLang="en-US" sz="1200" dirty="0"/>
                  <a:t>        </a:t>
                </a:r>
                <a14:m>
                  <m:oMath xmlns:m="http://schemas.openxmlformats.org/officeDocument/2006/math">
                    <m:r>
                      <a:rPr lang="en-US" altLang="zh-CN" sz="1200" b="0" i="1" smtClean="0">
                        <a:latin typeface="Cambria Math" panose="02040503050406030204" pitchFamily="18" charset="0"/>
                      </a:rPr>
                      <m:t>𝑣</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𝑉</m:t>
                    </m:r>
                    <m:d>
                      <m:dPr>
                        <m:ctrlPr>
                          <a:rPr lang="en-US" altLang="zh-CN" sz="1200" b="0" i="1" smtClean="0">
                            <a:latin typeface="Cambria Math" panose="02040503050406030204" pitchFamily="18" charset="0"/>
                            <a:ea typeface="Cambria Math" panose="02040503050406030204" pitchFamily="18" charset="0"/>
                          </a:rPr>
                        </m:ctrlPr>
                      </m:dPr>
                      <m:e>
                        <m:r>
                          <a:rPr lang="en-US" altLang="zh-CN" sz="1200" b="0" i="1" smtClean="0">
                            <a:latin typeface="Cambria Math" panose="02040503050406030204" pitchFamily="18" charset="0"/>
                            <a:ea typeface="Cambria Math" panose="02040503050406030204" pitchFamily="18" charset="0"/>
                          </a:rPr>
                          <m:t>𝑠</m:t>
                        </m:r>
                      </m:e>
                    </m:d>
                  </m:oMath>
                </a14:m>
                <a:endParaRPr lang="en-HK" altLang="zh-CN" sz="1200" b="0" dirty="0">
                  <a:ea typeface="Cambria Math" panose="02040503050406030204" pitchFamily="18" charset="0"/>
                </a:endParaRPr>
              </a:p>
              <a:p>
                <a:pPr marL="1200150" lvl="2" indent="-342900">
                  <a:buFont typeface="+mj-lt"/>
                  <a:buAutoNum type="alphaLcPeriod"/>
                  <a:defRPr/>
                </a:pPr>
                <a:r>
                  <a:rPr lang="zh-CN" altLang="en-US" sz="1200" dirty="0"/>
                  <a:t>        </a:t>
                </a:r>
                <a14:m>
                  <m:oMath xmlns:m="http://schemas.openxmlformats.org/officeDocument/2006/math">
                    <m:r>
                      <a:rPr lang="en-US" altLang="zh-CN" sz="1200" b="0" i="1" smtClean="0">
                        <a:latin typeface="Cambria Math" panose="02040503050406030204" pitchFamily="18" charset="0"/>
                      </a:rPr>
                      <m:t>𝑉</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𝑠</m:t>
                        </m:r>
                      </m:e>
                    </m:d>
                    <m:r>
                      <a:rPr lang="en-US" altLang="zh-CN" sz="1200" b="0" i="1" smtClean="0">
                        <a:latin typeface="Cambria Math" panose="02040503050406030204" pitchFamily="18" charset="0"/>
                        <a:ea typeface="Cambria Math" panose="02040503050406030204" pitchFamily="18" charset="0"/>
                      </a:rPr>
                      <m:t>←</m:t>
                    </m:r>
                    <m:nary>
                      <m:naryPr>
                        <m:chr m:val="∑"/>
                        <m:supHide m:val="on"/>
                        <m:ctrlPr>
                          <a:rPr lang="en-US" altLang="zh-CN" sz="1200" b="0" i="1" smtClean="0">
                            <a:latin typeface="Cambria Math" panose="02040503050406030204" pitchFamily="18" charset="0"/>
                            <a:ea typeface="Cambria Math" panose="02040503050406030204" pitchFamily="18" charset="0"/>
                          </a:rPr>
                        </m:ctrlPr>
                      </m:naryPr>
                      <m:sub>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𝑠</m:t>
                            </m:r>
                          </m:e>
                          <m:sup>
                            <m:r>
                              <a:rPr lang="en-US" altLang="zh-CN" sz="1200" b="0" i="1" smtClean="0">
                                <a:latin typeface="Cambria Math" panose="02040503050406030204" pitchFamily="18" charset="0"/>
                                <a:ea typeface="Cambria Math" panose="02040503050406030204" pitchFamily="18" charset="0"/>
                              </a:rPr>
                              <m:t>′</m:t>
                            </m:r>
                          </m:sup>
                        </m:sSup>
                      </m:sub>
                      <m:sup/>
                      <m:e>
                        <m:r>
                          <a:rPr lang="en-US" altLang="zh-CN" sz="1200" b="0" i="1" smtClean="0">
                            <a:latin typeface="Cambria Math" panose="02040503050406030204" pitchFamily="18" charset="0"/>
                            <a:ea typeface="Cambria Math" panose="02040503050406030204" pitchFamily="18" charset="0"/>
                          </a:rPr>
                          <m:t>𝑝</m:t>
                        </m:r>
                        <m:d>
                          <m:dPr>
                            <m:ctrlPr>
                              <a:rPr lang="en-US" altLang="zh-CN" sz="1200" b="0" i="1" smtClean="0">
                                <a:latin typeface="Cambria Math" panose="02040503050406030204" pitchFamily="18" charset="0"/>
                                <a:ea typeface="Cambria Math" panose="02040503050406030204" pitchFamily="18" charset="0"/>
                              </a:rPr>
                            </m:ctrlPr>
                          </m:dPr>
                          <m:e>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𝑠</m:t>
                                </m:r>
                              </m:e>
                              <m:sup>
                                <m:r>
                                  <a:rPr lang="en-US" altLang="zh-CN" sz="1200" b="0" i="1" smtClean="0">
                                    <a:latin typeface="Cambria Math" panose="02040503050406030204" pitchFamily="18" charset="0"/>
                                    <a:ea typeface="Cambria Math" panose="02040503050406030204" pitchFamily="18" charset="0"/>
                                  </a:rPr>
                                  <m:t>′</m:t>
                                </m:r>
                              </m:sup>
                            </m:sSup>
                          </m:e>
                          <m:e>
                            <m:r>
                              <a:rPr lang="en-US" altLang="zh-CN" sz="1200" b="0" i="1" smtClean="0">
                                <a:latin typeface="Cambria Math" panose="02040503050406030204" pitchFamily="18" charset="0"/>
                                <a:ea typeface="Cambria Math" panose="02040503050406030204" pitchFamily="18" charset="0"/>
                              </a:rPr>
                              <m:t>𝑠</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𝜋</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𝑠</m:t>
                            </m:r>
                            <m:r>
                              <a:rPr lang="en-US" altLang="zh-CN" sz="1200" b="0" i="1" smtClean="0">
                                <a:latin typeface="Cambria Math" panose="02040503050406030204" pitchFamily="18" charset="0"/>
                                <a:ea typeface="Cambria Math" panose="02040503050406030204" pitchFamily="18" charset="0"/>
                              </a:rPr>
                              <m:t>)</m:t>
                            </m:r>
                          </m:e>
                        </m:d>
                        <m:d>
                          <m:dPr>
                            <m:begChr m:val="["/>
                            <m:endChr m:val="]"/>
                            <m:ctrlPr>
                              <a:rPr lang="en-US" altLang="zh-CN" sz="1200" b="0" i="1" smtClean="0">
                                <a:latin typeface="Cambria Math" panose="02040503050406030204" pitchFamily="18" charset="0"/>
                                <a:ea typeface="Cambria Math" panose="02040503050406030204" pitchFamily="18" charset="0"/>
                              </a:rPr>
                            </m:ctrlPr>
                          </m:dPr>
                          <m:e>
                            <m:r>
                              <a:rPr lang="en-US" altLang="zh-CN" sz="1200" b="0" i="1" smtClean="0">
                                <a:latin typeface="Cambria Math" panose="02040503050406030204" pitchFamily="18" charset="0"/>
                                <a:ea typeface="Cambria Math" panose="02040503050406030204" pitchFamily="18" charset="0"/>
                              </a:rPr>
                              <m:t>𝑅</m:t>
                            </m:r>
                            <m:d>
                              <m:dPr>
                                <m:ctrlPr>
                                  <a:rPr lang="en-US" altLang="zh-CN" sz="1200" b="0" i="1" smtClean="0">
                                    <a:latin typeface="Cambria Math" panose="02040503050406030204" pitchFamily="18" charset="0"/>
                                    <a:ea typeface="Cambria Math" panose="02040503050406030204" pitchFamily="18" charset="0"/>
                                  </a:rPr>
                                </m:ctrlPr>
                              </m:dPr>
                              <m:e>
                                <m:r>
                                  <a:rPr lang="en-US" altLang="zh-CN" sz="1200" b="0" i="1" smtClean="0">
                                    <a:latin typeface="Cambria Math" panose="02040503050406030204" pitchFamily="18" charset="0"/>
                                    <a:ea typeface="Cambria Math" panose="02040503050406030204" pitchFamily="18" charset="0"/>
                                  </a:rPr>
                                  <m:t>𝑠</m:t>
                                </m:r>
                                <m:r>
                                  <a:rPr lang="en-US" altLang="zh-CN" sz="1200" b="0" i="1" smtClean="0">
                                    <a:latin typeface="Cambria Math" panose="02040503050406030204" pitchFamily="18" charset="0"/>
                                    <a:ea typeface="Cambria Math" panose="02040503050406030204" pitchFamily="18" charset="0"/>
                                  </a:rPr>
                                  <m:t>, </m:t>
                                </m:r>
                                <m:r>
                                  <a:rPr lang="en-US" altLang="zh-CN" sz="1200" b="0" i="1" smtClean="0">
                                    <a:latin typeface="Cambria Math" panose="02040503050406030204" pitchFamily="18" charset="0"/>
                                    <a:ea typeface="Cambria Math" panose="02040503050406030204" pitchFamily="18" charset="0"/>
                                  </a:rPr>
                                  <m:t>𝜋</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𝑠</m:t>
                                </m:r>
                                <m:r>
                                  <a:rPr lang="en-US" altLang="zh-CN" sz="1200" b="0" i="1" smtClean="0">
                                    <a:latin typeface="Cambria Math" panose="02040503050406030204" pitchFamily="18" charset="0"/>
                                    <a:ea typeface="Cambria Math" panose="02040503050406030204" pitchFamily="18" charset="0"/>
                                  </a:rPr>
                                  <m:t>), </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𝑠</m:t>
                                    </m:r>
                                  </m:e>
                                  <m:sup>
                                    <m:r>
                                      <a:rPr lang="en-US" altLang="zh-CN" sz="1200" b="0" i="1" smtClean="0">
                                        <a:latin typeface="Cambria Math" panose="02040503050406030204" pitchFamily="18" charset="0"/>
                                        <a:ea typeface="Cambria Math" panose="02040503050406030204" pitchFamily="18" charset="0"/>
                                      </a:rPr>
                                      <m:t>′</m:t>
                                    </m:r>
                                  </m:sup>
                                </m:sSup>
                              </m:e>
                            </m:d>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𝛾</m:t>
                            </m:r>
                            <m:r>
                              <a:rPr lang="en-US" altLang="zh-CN" sz="1200" b="0" i="1" smtClean="0">
                                <a:latin typeface="Cambria Math" panose="02040503050406030204" pitchFamily="18" charset="0"/>
                                <a:ea typeface="Cambria Math" panose="02040503050406030204" pitchFamily="18" charset="0"/>
                              </a:rPr>
                              <m:t>𝑉</m:t>
                            </m:r>
                            <m:d>
                              <m:dPr>
                                <m:ctrlPr>
                                  <a:rPr lang="en-US" altLang="zh-CN" sz="1200" b="0" i="1" smtClean="0">
                                    <a:latin typeface="Cambria Math" panose="02040503050406030204" pitchFamily="18" charset="0"/>
                                    <a:ea typeface="Cambria Math" panose="02040503050406030204" pitchFamily="18" charset="0"/>
                                  </a:rPr>
                                </m:ctrlPr>
                              </m:dPr>
                              <m:e>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𝑠</m:t>
                                    </m:r>
                                  </m:e>
                                  <m:sup>
                                    <m:r>
                                      <a:rPr lang="en-US" altLang="zh-CN" sz="1200" b="0" i="1" smtClean="0">
                                        <a:latin typeface="Cambria Math" panose="02040503050406030204" pitchFamily="18" charset="0"/>
                                        <a:ea typeface="Cambria Math" panose="02040503050406030204" pitchFamily="18" charset="0"/>
                                      </a:rPr>
                                      <m:t>′</m:t>
                                    </m:r>
                                  </m:sup>
                                </m:sSup>
                              </m:e>
                            </m:d>
                          </m:e>
                        </m:d>
                      </m:e>
                    </m:nary>
                  </m:oMath>
                </a14:m>
                <a:endParaRPr lang="en-HK" altLang="zh-CN" sz="1200" b="0" dirty="0">
                  <a:ea typeface="Cambria Math" panose="02040503050406030204" pitchFamily="18" charset="0"/>
                </a:endParaRPr>
              </a:p>
              <a:p>
                <a:pPr marL="1200150" lvl="2" indent="-342900">
                  <a:buFont typeface="+mj-lt"/>
                  <a:buAutoNum type="alphaLcPeriod"/>
                  <a:defRPr/>
                </a:pPr>
                <a:r>
                  <a:rPr lang="zh-CN" altLang="en-US" sz="1200" dirty="0"/>
                  <a:t>        </a:t>
                </a:r>
                <a14:m>
                  <m:oMath xmlns:m="http://schemas.openxmlformats.org/officeDocument/2006/math">
                    <m:r>
                      <m:rPr>
                        <m:sty m:val="p"/>
                      </m:rPr>
                      <a:rPr lang="en-US" altLang="zh-CN" sz="1200" b="0" i="0" smtClean="0">
                        <a:latin typeface="Cambria Math" panose="02040503050406030204" pitchFamily="18" charset="0"/>
                      </a:rPr>
                      <m:t>Δ</m:t>
                    </m:r>
                    <m:r>
                      <a:rPr lang="en-US" altLang="zh-CN" sz="1200" b="0" i="1" smtClean="0">
                        <a:latin typeface="Cambria Math" panose="02040503050406030204" pitchFamily="18" charset="0"/>
                        <a:ea typeface="Cambria Math" panose="02040503050406030204" pitchFamily="18" charset="0"/>
                      </a:rPr>
                      <m:t>←</m:t>
                    </m:r>
                    <m:r>
                      <m:rPr>
                        <m:sty m:val="p"/>
                      </m:rPr>
                      <a:rPr lang="en-US" altLang="zh-CN" sz="1200" b="0" i="0" smtClean="0">
                        <a:latin typeface="Cambria Math" panose="02040503050406030204" pitchFamily="18" charset="0"/>
                        <a:ea typeface="Cambria Math" panose="02040503050406030204" pitchFamily="18" charset="0"/>
                      </a:rPr>
                      <m:t>max</m:t>
                    </m:r>
                    <m:r>
                      <a:rPr lang="en-US" altLang="zh-CN" sz="1200" b="0" i="1" smtClean="0">
                        <a:latin typeface="Cambria Math" panose="02040503050406030204" pitchFamily="18" charset="0"/>
                        <a:ea typeface="Cambria Math" panose="02040503050406030204" pitchFamily="18" charset="0"/>
                      </a:rPr>
                      <m:t>⁡(</m:t>
                    </m:r>
                    <m:r>
                      <m:rPr>
                        <m:sty m:val="p"/>
                      </m:rPr>
                      <a:rPr lang="en-US" altLang="zh-CN" sz="1200" b="0" i="0" smtClean="0">
                        <a:latin typeface="Cambria Math" panose="02040503050406030204" pitchFamily="18" charset="0"/>
                        <a:ea typeface="Cambria Math" panose="02040503050406030204" pitchFamily="18" charset="0"/>
                      </a:rPr>
                      <m:t>Δ</m:t>
                    </m:r>
                    <m:r>
                      <a:rPr lang="en-US" altLang="zh-CN" sz="1200" b="0" i="1" smtClean="0">
                        <a:latin typeface="Cambria Math" panose="02040503050406030204" pitchFamily="18" charset="0"/>
                        <a:ea typeface="Cambria Math" panose="02040503050406030204" pitchFamily="18" charset="0"/>
                      </a:rPr>
                      <m:t>,</m:t>
                    </m:r>
                    <m:d>
                      <m:dPr>
                        <m:begChr m:val="|"/>
                        <m:endChr m:val="|"/>
                        <m:ctrlPr>
                          <a:rPr lang="en-US" altLang="zh-CN" sz="1200" b="0" i="1" smtClean="0">
                            <a:latin typeface="Cambria Math" panose="02040503050406030204" pitchFamily="18" charset="0"/>
                            <a:ea typeface="Cambria Math" panose="02040503050406030204" pitchFamily="18" charset="0"/>
                          </a:rPr>
                        </m:ctrlPr>
                      </m:dPr>
                      <m:e>
                        <m:r>
                          <a:rPr lang="en-US" altLang="zh-CN" sz="1200" b="0" i="1" smtClean="0">
                            <a:latin typeface="Cambria Math" panose="02040503050406030204" pitchFamily="18" charset="0"/>
                            <a:ea typeface="Cambria Math" panose="02040503050406030204" pitchFamily="18" charset="0"/>
                          </a:rPr>
                          <m:t>𝑣</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𝑉</m:t>
                        </m:r>
                        <m:d>
                          <m:dPr>
                            <m:ctrlPr>
                              <a:rPr lang="en-US" altLang="zh-CN" sz="1200" b="0" i="1" smtClean="0">
                                <a:latin typeface="Cambria Math" panose="02040503050406030204" pitchFamily="18" charset="0"/>
                                <a:ea typeface="Cambria Math" panose="02040503050406030204" pitchFamily="18" charset="0"/>
                              </a:rPr>
                            </m:ctrlPr>
                          </m:dPr>
                          <m:e>
                            <m:r>
                              <a:rPr lang="en-US" altLang="zh-CN" sz="1200" b="0" i="1" smtClean="0">
                                <a:latin typeface="Cambria Math" panose="02040503050406030204" pitchFamily="18" charset="0"/>
                                <a:ea typeface="Cambria Math" panose="02040503050406030204" pitchFamily="18" charset="0"/>
                              </a:rPr>
                              <m:t>𝑠</m:t>
                            </m:r>
                          </m:e>
                        </m:d>
                      </m:e>
                    </m:d>
                    <m:r>
                      <a:rPr lang="en-US" altLang="zh-CN" sz="1200" b="0" i="1" smtClean="0">
                        <a:latin typeface="Cambria Math" panose="02040503050406030204" pitchFamily="18" charset="0"/>
                        <a:ea typeface="Cambria Math" panose="02040503050406030204" pitchFamily="18" charset="0"/>
                      </a:rPr>
                      <m:t>)</m:t>
                    </m:r>
                  </m:oMath>
                </a14:m>
                <a:endParaRPr lang="en-US" altLang="zh-CN" sz="1200" dirty="0"/>
              </a:p>
              <a:p>
                <a:pPr marL="1200150" lvl="2" indent="-342900">
                  <a:buFont typeface="+mj-lt"/>
                  <a:buAutoNum type="alphaLcPeriod"/>
                  <a:defRPr/>
                </a:pPr>
                <a:r>
                  <a:rPr lang="en-US" altLang="zh-CN" sz="1200" dirty="0"/>
                  <a:t>until</a:t>
                </a:r>
                <a:r>
                  <a:rPr lang="zh-CN" altLang="en-US" sz="1200" dirty="0"/>
                  <a:t> </a:t>
                </a:r>
                <a14:m>
                  <m:oMath xmlns:m="http://schemas.openxmlformats.org/officeDocument/2006/math">
                    <m:r>
                      <m:rPr>
                        <m:sty m:val="p"/>
                      </m:rPr>
                      <a:rPr lang="en-US" altLang="zh-CN" sz="1200" b="0" i="0" smtClean="0">
                        <a:latin typeface="Cambria Math" panose="02040503050406030204" pitchFamily="18" charset="0"/>
                      </a:rPr>
                      <m:t>Δ</m:t>
                    </m:r>
                    <m:r>
                      <a:rPr lang="en-US" altLang="zh-CN" sz="1200" b="0" i="1" smtClean="0">
                        <a:latin typeface="Cambria Math" panose="02040503050406030204" pitchFamily="18" charset="0"/>
                        <a:ea typeface="Cambria Math" panose="02040503050406030204" pitchFamily="18" charset="0"/>
                      </a:rPr>
                      <m:t>&lt;</m:t>
                    </m:r>
                    <m:r>
                      <a:rPr lang="en-US" altLang="zh-CN" sz="1200" b="0" i="1" smtClean="0">
                        <a:latin typeface="Cambria Math" panose="02040503050406030204" pitchFamily="18" charset="0"/>
                        <a:ea typeface="Cambria Math" panose="02040503050406030204" pitchFamily="18" charset="0"/>
                      </a:rPr>
                      <m:t>𝜔</m:t>
                    </m:r>
                  </m:oMath>
                </a14:m>
                <a:r>
                  <a:rPr lang="zh-CN" altLang="en-US" sz="1200" dirty="0"/>
                  <a:t> </a:t>
                </a:r>
                <a:r>
                  <a:rPr lang="en-US" altLang="zh-CN" sz="1200" dirty="0"/>
                  <a:t>(a</a:t>
                </a:r>
                <a:r>
                  <a:rPr lang="zh-CN" altLang="en-US" sz="1200" dirty="0"/>
                  <a:t> </a:t>
                </a:r>
                <a:r>
                  <a:rPr lang="en-US" altLang="zh-CN" sz="1200" dirty="0"/>
                  <a:t>small</a:t>
                </a:r>
                <a:r>
                  <a:rPr lang="zh-CN" altLang="en-US" sz="1200" dirty="0"/>
                  <a:t> </a:t>
                </a:r>
                <a:r>
                  <a:rPr lang="en-US" altLang="zh-CN" sz="1200" dirty="0"/>
                  <a:t>positive</a:t>
                </a:r>
                <a:r>
                  <a:rPr lang="zh-CN" altLang="en-US" sz="1200" dirty="0"/>
                  <a:t> </a:t>
                </a:r>
                <a:r>
                  <a:rPr lang="en-US" altLang="zh-CN" sz="1200" dirty="0"/>
                  <a:t>number)</a:t>
                </a:r>
              </a:p>
              <a:p>
                <a:pPr marL="857250" lvl="2" indent="0">
                  <a:buNone/>
                  <a:defRPr/>
                </a:pPr>
                <a:endParaRPr lang="en-US" altLang="zh-CN" sz="1200" dirty="0"/>
              </a:p>
              <a:p>
                <a:pPr marL="800100" lvl="1" indent="-342900">
                  <a:buFont typeface="+mj-lt"/>
                  <a:buAutoNum type="arabicPeriod" startAt="3"/>
                  <a:defRPr/>
                </a:pPr>
                <a:r>
                  <a:rPr lang="en-US" altLang="zh-CN" sz="1400" dirty="0"/>
                  <a:t>Policy</a:t>
                </a:r>
                <a:r>
                  <a:rPr lang="zh-CN" altLang="en-US" sz="1400" dirty="0"/>
                  <a:t> </a:t>
                </a:r>
                <a:r>
                  <a:rPr lang="en-US" altLang="zh-CN" sz="1400" dirty="0"/>
                  <a:t>Improvement</a:t>
                </a:r>
                <a:r>
                  <a:rPr lang="zh-CN" altLang="en-US" sz="1400" dirty="0"/>
                  <a:t> </a:t>
                </a:r>
                <a:r>
                  <a:rPr lang="en-US" altLang="zh-CN" sz="1400" dirty="0"/>
                  <a:t>(calculate</a:t>
                </a:r>
                <a:r>
                  <a:rPr lang="zh-CN" altLang="en-US" sz="1400" dirty="0"/>
                  <a:t> </a:t>
                </a:r>
                <a:r>
                  <a:rPr lang="en-US" altLang="zh-CN" sz="1400" dirty="0"/>
                  <a:t>the new</a:t>
                </a:r>
                <a:r>
                  <a:rPr lang="zh-CN" altLang="en-US" sz="1400" dirty="0"/>
                  <a:t> </a:t>
                </a:r>
                <a:r>
                  <a:rPr lang="en-US" altLang="zh-CN" sz="1400" dirty="0"/>
                  <a:t>policy</a:t>
                </a:r>
                <a:r>
                  <a:rPr lang="zh-CN" altLang="en-US" sz="1400" dirty="0"/>
                  <a:t> </a:t>
                </a:r>
                <a14:m>
                  <m:oMath xmlns:m="http://schemas.openxmlformats.org/officeDocument/2006/math">
                    <m:r>
                      <a:rPr lang="en-US" altLang="zh-CN" sz="1400" i="1">
                        <a:latin typeface="Cambria Math" panose="02040503050406030204" pitchFamily="18" charset="0"/>
                      </a:rPr>
                      <m:t>𝜋</m:t>
                    </m:r>
                  </m:oMath>
                </a14:m>
                <a:r>
                  <a:rPr lang="en-US" altLang="zh-CN" sz="1400" dirty="0"/>
                  <a:t>)</a:t>
                </a:r>
              </a:p>
              <a:p>
                <a:pPr marL="1200150" lvl="2" indent="-342900">
                  <a:buFont typeface="+mj-lt"/>
                  <a:buAutoNum type="alphaLcPeriod"/>
                  <a:defRPr/>
                </a:pPr>
                <a14:m>
                  <m:oMath xmlns:m="http://schemas.openxmlformats.org/officeDocument/2006/math">
                    <m:r>
                      <a:rPr lang="en-US" altLang="zh-CN" sz="1200" i="1">
                        <a:latin typeface="Cambria Math" panose="02040503050406030204" pitchFamily="18" charset="0"/>
                      </a:rPr>
                      <m:t>𝑝𝑜𝑙𝑖𝑐𝑦𝑠𝑡𝑎𝑏𝑙𝑒</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𝑇𝑟𝑢𝑒</m:t>
                    </m:r>
                  </m:oMath>
                </a14:m>
                <a:endParaRPr lang="en-HK" altLang="zh-CN" sz="1200" dirty="0"/>
              </a:p>
              <a:p>
                <a:pPr marL="1200150" lvl="2" indent="-342900">
                  <a:buFont typeface="+mj-lt"/>
                  <a:buAutoNum type="alphaLcPeriod"/>
                  <a:defRPr/>
                </a:pPr>
                <a:r>
                  <a:rPr lang="en-US" altLang="zh-CN" sz="1200" dirty="0"/>
                  <a:t>For</a:t>
                </a:r>
                <a:r>
                  <a:rPr lang="zh-CN" altLang="en-US" sz="1200" dirty="0"/>
                  <a:t>  </a:t>
                </a:r>
                <a:r>
                  <a:rPr lang="en-US" altLang="zh-CN" sz="1200" dirty="0"/>
                  <a:t>each</a:t>
                </a:r>
                <a:r>
                  <a:rPr lang="zh-CN" altLang="en-US" sz="1200" dirty="0"/>
                  <a:t> </a:t>
                </a:r>
                <a:r>
                  <a:rPr lang="en-US" altLang="zh-CN" sz="1200" dirty="0"/>
                  <a:t>state</a:t>
                </a:r>
                <a:r>
                  <a:rPr lang="zh-CN" altLang="en-US" sz="1200" dirty="0"/>
                  <a:t> </a:t>
                </a:r>
                <a14:m>
                  <m:oMath xmlns:m="http://schemas.openxmlformats.org/officeDocument/2006/math">
                    <m:r>
                      <a:rPr lang="en-US" altLang="zh-CN" sz="1200" i="1">
                        <a:latin typeface="Cambria Math" panose="02040503050406030204" pitchFamily="18" charset="0"/>
                      </a:rPr>
                      <m:t>𝑠</m:t>
                    </m:r>
                    <m:r>
                      <a:rPr lang="en-US" altLang="zh-CN" sz="1200" i="1">
                        <a:latin typeface="Cambria Math" panose="02040503050406030204" pitchFamily="18" charset="0"/>
                      </a:rPr>
                      <m:t>:</m:t>
                    </m:r>
                  </m:oMath>
                </a14:m>
                <a:endParaRPr lang="en-HK" altLang="zh-CN" sz="1200" dirty="0"/>
              </a:p>
              <a:p>
                <a:pPr marL="1200150" lvl="2" indent="-342900">
                  <a:buFont typeface="+mj-lt"/>
                  <a:buAutoNum type="alphaLcPeriod"/>
                  <a:defRPr/>
                </a:pPr>
                <a:r>
                  <a:rPr lang="zh-CN" altLang="en-US" sz="1200" dirty="0"/>
                  <a:t>    </a:t>
                </a:r>
                <a14:m>
                  <m:oMath xmlns:m="http://schemas.openxmlformats.org/officeDocument/2006/math">
                    <m:r>
                      <a:rPr lang="en-US" altLang="zh-CN" sz="1200" i="1">
                        <a:latin typeface="Cambria Math" panose="02040503050406030204" pitchFamily="18" charset="0"/>
                      </a:rPr>
                      <m:t>𝑏</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𝜋</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𝑠</m:t>
                    </m:r>
                    <m:r>
                      <a:rPr lang="en-US" altLang="zh-CN" sz="1200" i="1">
                        <a:latin typeface="Cambria Math" panose="02040503050406030204" pitchFamily="18" charset="0"/>
                        <a:ea typeface="Cambria Math" panose="02040503050406030204" pitchFamily="18" charset="0"/>
                      </a:rPr>
                      <m:t>)</m:t>
                    </m:r>
                  </m:oMath>
                </a14:m>
                <a:endParaRPr lang="en-US" altLang="zh-CN" sz="1200" dirty="0"/>
              </a:p>
              <a:p>
                <a:pPr marL="1200150" lvl="2" indent="-342900">
                  <a:buFont typeface="+mj-lt"/>
                  <a:buAutoNum type="alphaLcPeriod"/>
                  <a:defRPr/>
                </a:pPr>
                <a:r>
                  <a:rPr lang="zh-CN" altLang="en-US" sz="1200" dirty="0"/>
                  <a:t>    </a:t>
                </a:r>
                <a14:m>
                  <m:oMath xmlns:m="http://schemas.openxmlformats.org/officeDocument/2006/math">
                    <m:r>
                      <a:rPr lang="en-US" altLang="zh-CN" sz="1200" i="1">
                        <a:latin typeface="Cambria Math" panose="02040503050406030204" pitchFamily="18" charset="0"/>
                      </a:rPr>
                      <m:t>𝜋</m:t>
                    </m:r>
                    <m:d>
                      <m:dPr>
                        <m:ctrlPr>
                          <a:rPr lang="en-US" altLang="zh-CN" sz="1200" i="1">
                            <a:latin typeface="Cambria Math" panose="02040503050406030204" pitchFamily="18" charset="0"/>
                          </a:rPr>
                        </m:ctrlPr>
                      </m:dPr>
                      <m:e>
                        <m:r>
                          <a:rPr lang="en-US" altLang="zh-CN" sz="1200" i="1">
                            <a:latin typeface="Cambria Math" panose="02040503050406030204" pitchFamily="18" charset="0"/>
                          </a:rPr>
                          <m:t>𝑠</m:t>
                        </m:r>
                      </m:e>
                    </m:d>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m:rPr>
                            <m:sty m:val="p"/>
                          </m:rPr>
                          <a:rPr lang="en-US" altLang="zh-CN" sz="1200">
                            <a:latin typeface="Cambria Math" panose="02040503050406030204" pitchFamily="18" charset="0"/>
                            <a:ea typeface="Cambria Math" panose="02040503050406030204" pitchFamily="18" charset="0"/>
                          </a:rPr>
                          <m:t>argmax</m:t>
                        </m:r>
                      </m:e>
                      <m:sub>
                        <m:r>
                          <a:rPr lang="en-US" altLang="zh-CN" sz="1200" i="1">
                            <a:latin typeface="Cambria Math" panose="02040503050406030204" pitchFamily="18" charset="0"/>
                            <a:ea typeface="Cambria Math" panose="02040503050406030204" pitchFamily="18" charset="0"/>
                          </a:rPr>
                          <m:t>𝜋</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𝑠</m:t>
                        </m:r>
                        <m:r>
                          <a:rPr lang="en-US" altLang="zh-CN" sz="1200" i="1">
                            <a:latin typeface="Cambria Math" panose="02040503050406030204" pitchFamily="18" charset="0"/>
                            <a:ea typeface="Cambria Math" panose="02040503050406030204" pitchFamily="18" charset="0"/>
                          </a:rPr>
                          <m:t>)</m:t>
                        </m:r>
                      </m:sub>
                    </m:sSub>
                    <m:nary>
                      <m:naryPr>
                        <m:chr m:val="∑"/>
                        <m:supHide m:val="on"/>
                        <m:ctrlPr>
                          <a:rPr lang="en-US" altLang="zh-CN" sz="1200" i="1">
                            <a:latin typeface="Cambria Math" panose="02040503050406030204" pitchFamily="18" charset="0"/>
                            <a:ea typeface="Cambria Math" panose="02040503050406030204" pitchFamily="18" charset="0"/>
                          </a:rPr>
                        </m:ctrlPr>
                      </m:naryPr>
                      <m:sub>
                        <m:sSup>
                          <m:sSupPr>
                            <m:ctrlPr>
                              <a:rPr lang="en-US" altLang="zh-CN" sz="1200" i="1">
                                <a:latin typeface="Cambria Math" panose="02040503050406030204" pitchFamily="18" charset="0"/>
                                <a:ea typeface="Cambria Math" panose="02040503050406030204" pitchFamily="18" charset="0"/>
                              </a:rPr>
                            </m:ctrlPr>
                          </m:sSupPr>
                          <m:e>
                            <m:r>
                              <a:rPr lang="en-US" altLang="zh-CN" sz="1200" i="1">
                                <a:latin typeface="Cambria Math" panose="02040503050406030204" pitchFamily="18" charset="0"/>
                                <a:ea typeface="Cambria Math" panose="02040503050406030204" pitchFamily="18" charset="0"/>
                              </a:rPr>
                              <m:t>𝑠</m:t>
                            </m:r>
                          </m:e>
                          <m:sup>
                            <m:r>
                              <a:rPr lang="en-US" altLang="zh-CN" sz="1200" i="1">
                                <a:latin typeface="Cambria Math" panose="02040503050406030204" pitchFamily="18" charset="0"/>
                                <a:ea typeface="Cambria Math" panose="02040503050406030204" pitchFamily="18" charset="0"/>
                              </a:rPr>
                              <m:t>′</m:t>
                            </m:r>
                          </m:sup>
                        </m:sSup>
                      </m:sub>
                      <m:sup/>
                      <m:e>
                        <m:r>
                          <a:rPr lang="en-US" altLang="zh-CN" sz="1200" i="1">
                            <a:latin typeface="Cambria Math" panose="02040503050406030204" pitchFamily="18" charset="0"/>
                            <a:ea typeface="Cambria Math" panose="02040503050406030204" pitchFamily="18" charset="0"/>
                          </a:rPr>
                          <m:t>𝑝</m:t>
                        </m:r>
                        <m:d>
                          <m:dPr>
                            <m:ctrlPr>
                              <a:rPr lang="en-US" altLang="zh-CN" sz="1200" i="1">
                                <a:latin typeface="Cambria Math" panose="02040503050406030204" pitchFamily="18" charset="0"/>
                                <a:ea typeface="Cambria Math" panose="02040503050406030204" pitchFamily="18" charset="0"/>
                              </a:rPr>
                            </m:ctrlPr>
                          </m:dPr>
                          <m:e>
                            <m:sSup>
                              <m:sSupPr>
                                <m:ctrlPr>
                                  <a:rPr lang="en-US" altLang="zh-CN" sz="1200" i="1">
                                    <a:latin typeface="Cambria Math" panose="02040503050406030204" pitchFamily="18" charset="0"/>
                                    <a:ea typeface="Cambria Math" panose="02040503050406030204" pitchFamily="18" charset="0"/>
                                  </a:rPr>
                                </m:ctrlPr>
                              </m:sSupPr>
                              <m:e>
                                <m:r>
                                  <a:rPr lang="en-US" altLang="zh-CN" sz="1200" i="1">
                                    <a:latin typeface="Cambria Math" panose="02040503050406030204" pitchFamily="18" charset="0"/>
                                    <a:ea typeface="Cambria Math" panose="02040503050406030204" pitchFamily="18" charset="0"/>
                                  </a:rPr>
                                  <m:t>𝑠</m:t>
                                </m:r>
                              </m:e>
                              <m:sup>
                                <m:r>
                                  <a:rPr lang="en-US" altLang="zh-CN" sz="1200" i="1">
                                    <a:latin typeface="Cambria Math" panose="02040503050406030204" pitchFamily="18" charset="0"/>
                                    <a:ea typeface="Cambria Math" panose="02040503050406030204" pitchFamily="18" charset="0"/>
                                  </a:rPr>
                                  <m:t>′</m:t>
                                </m:r>
                              </m:sup>
                            </m:sSup>
                          </m:e>
                          <m:e>
                            <m:r>
                              <a:rPr lang="en-US" altLang="zh-CN" sz="1200" i="1">
                                <a:latin typeface="Cambria Math" panose="02040503050406030204" pitchFamily="18" charset="0"/>
                                <a:ea typeface="Cambria Math" panose="02040503050406030204" pitchFamily="18" charset="0"/>
                              </a:rPr>
                              <m:t>𝑠</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𝜋</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𝑠</m:t>
                            </m:r>
                            <m:r>
                              <a:rPr lang="en-US" altLang="zh-CN" sz="1200" i="1">
                                <a:latin typeface="Cambria Math" panose="02040503050406030204" pitchFamily="18" charset="0"/>
                                <a:ea typeface="Cambria Math" panose="02040503050406030204" pitchFamily="18" charset="0"/>
                              </a:rPr>
                              <m:t>)</m:t>
                            </m:r>
                          </m:e>
                        </m:d>
                        <m:d>
                          <m:dPr>
                            <m:begChr m:val="["/>
                            <m:endChr m:val="]"/>
                            <m:ctrlPr>
                              <a:rPr lang="en-US" altLang="zh-CN" sz="1200" i="1">
                                <a:latin typeface="Cambria Math" panose="02040503050406030204" pitchFamily="18" charset="0"/>
                                <a:ea typeface="Cambria Math" panose="02040503050406030204" pitchFamily="18" charset="0"/>
                              </a:rPr>
                            </m:ctrlPr>
                          </m:dPr>
                          <m:e>
                            <m:r>
                              <a:rPr lang="en-US" altLang="zh-CN" sz="1200" i="1">
                                <a:latin typeface="Cambria Math" panose="02040503050406030204" pitchFamily="18" charset="0"/>
                                <a:ea typeface="Cambria Math" panose="02040503050406030204" pitchFamily="18" charset="0"/>
                              </a:rPr>
                              <m:t>𝑅</m:t>
                            </m:r>
                            <m:d>
                              <m:dPr>
                                <m:ctrlPr>
                                  <a:rPr lang="en-US" altLang="zh-CN" sz="1200" i="1">
                                    <a:latin typeface="Cambria Math" panose="02040503050406030204" pitchFamily="18" charset="0"/>
                                    <a:ea typeface="Cambria Math" panose="02040503050406030204" pitchFamily="18" charset="0"/>
                                  </a:rPr>
                                </m:ctrlPr>
                              </m:dPr>
                              <m:e>
                                <m:r>
                                  <a:rPr lang="en-US" altLang="zh-CN" sz="1200" i="1">
                                    <a:latin typeface="Cambria Math" panose="02040503050406030204" pitchFamily="18" charset="0"/>
                                    <a:ea typeface="Cambria Math" panose="02040503050406030204" pitchFamily="18" charset="0"/>
                                  </a:rPr>
                                  <m:t>𝑠</m:t>
                                </m:r>
                                <m:r>
                                  <a:rPr lang="en-US" altLang="zh-CN" sz="1200" i="1">
                                    <a:latin typeface="Cambria Math" panose="02040503050406030204" pitchFamily="18" charset="0"/>
                                    <a:ea typeface="Cambria Math" panose="02040503050406030204" pitchFamily="18" charset="0"/>
                                  </a:rPr>
                                  <m:t>, </m:t>
                                </m:r>
                                <m:r>
                                  <a:rPr lang="en-US" altLang="zh-CN" sz="1200" i="1">
                                    <a:latin typeface="Cambria Math" panose="02040503050406030204" pitchFamily="18" charset="0"/>
                                    <a:ea typeface="Cambria Math" panose="02040503050406030204" pitchFamily="18" charset="0"/>
                                  </a:rPr>
                                  <m:t>𝜋</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𝑠</m:t>
                                </m:r>
                                <m:r>
                                  <a:rPr lang="en-US" altLang="zh-CN" sz="1200" i="1">
                                    <a:latin typeface="Cambria Math" panose="02040503050406030204" pitchFamily="18" charset="0"/>
                                    <a:ea typeface="Cambria Math" panose="02040503050406030204" pitchFamily="18" charset="0"/>
                                  </a:rPr>
                                  <m:t>), </m:t>
                                </m:r>
                                <m:sSup>
                                  <m:sSupPr>
                                    <m:ctrlPr>
                                      <a:rPr lang="en-US" altLang="zh-CN" sz="1200" i="1">
                                        <a:latin typeface="Cambria Math" panose="02040503050406030204" pitchFamily="18" charset="0"/>
                                        <a:ea typeface="Cambria Math" panose="02040503050406030204" pitchFamily="18" charset="0"/>
                                      </a:rPr>
                                    </m:ctrlPr>
                                  </m:sSupPr>
                                  <m:e>
                                    <m:r>
                                      <a:rPr lang="en-US" altLang="zh-CN" sz="1200" i="1">
                                        <a:latin typeface="Cambria Math" panose="02040503050406030204" pitchFamily="18" charset="0"/>
                                        <a:ea typeface="Cambria Math" panose="02040503050406030204" pitchFamily="18" charset="0"/>
                                      </a:rPr>
                                      <m:t>𝑠</m:t>
                                    </m:r>
                                  </m:e>
                                  <m:sup>
                                    <m:r>
                                      <a:rPr lang="en-US" altLang="zh-CN" sz="1200" i="1">
                                        <a:latin typeface="Cambria Math" panose="02040503050406030204" pitchFamily="18" charset="0"/>
                                        <a:ea typeface="Cambria Math" panose="02040503050406030204" pitchFamily="18" charset="0"/>
                                      </a:rPr>
                                      <m:t>′</m:t>
                                    </m:r>
                                  </m:sup>
                                </m:sSup>
                              </m:e>
                            </m:d>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𝛾</m:t>
                            </m:r>
                            <m:r>
                              <a:rPr lang="en-US" altLang="zh-CN" sz="1200" i="1">
                                <a:latin typeface="Cambria Math" panose="02040503050406030204" pitchFamily="18" charset="0"/>
                                <a:ea typeface="Cambria Math" panose="02040503050406030204" pitchFamily="18" charset="0"/>
                              </a:rPr>
                              <m:t>𝑉</m:t>
                            </m:r>
                            <m:d>
                              <m:dPr>
                                <m:ctrlPr>
                                  <a:rPr lang="en-US" altLang="zh-CN" sz="1200" i="1">
                                    <a:latin typeface="Cambria Math" panose="02040503050406030204" pitchFamily="18" charset="0"/>
                                    <a:ea typeface="Cambria Math" panose="02040503050406030204" pitchFamily="18" charset="0"/>
                                  </a:rPr>
                                </m:ctrlPr>
                              </m:dPr>
                              <m:e>
                                <m:sSup>
                                  <m:sSupPr>
                                    <m:ctrlPr>
                                      <a:rPr lang="en-US" altLang="zh-CN" sz="1200" i="1">
                                        <a:latin typeface="Cambria Math" panose="02040503050406030204" pitchFamily="18" charset="0"/>
                                        <a:ea typeface="Cambria Math" panose="02040503050406030204" pitchFamily="18" charset="0"/>
                                      </a:rPr>
                                    </m:ctrlPr>
                                  </m:sSupPr>
                                  <m:e>
                                    <m:r>
                                      <a:rPr lang="en-US" altLang="zh-CN" sz="1200" i="1">
                                        <a:latin typeface="Cambria Math" panose="02040503050406030204" pitchFamily="18" charset="0"/>
                                        <a:ea typeface="Cambria Math" panose="02040503050406030204" pitchFamily="18" charset="0"/>
                                      </a:rPr>
                                      <m:t>𝑠</m:t>
                                    </m:r>
                                  </m:e>
                                  <m:sup>
                                    <m:r>
                                      <a:rPr lang="en-US" altLang="zh-CN" sz="1200" i="1">
                                        <a:latin typeface="Cambria Math" panose="02040503050406030204" pitchFamily="18" charset="0"/>
                                        <a:ea typeface="Cambria Math" panose="02040503050406030204" pitchFamily="18" charset="0"/>
                                      </a:rPr>
                                      <m:t>′</m:t>
                                    </m:r>
                                  </m:sup>
                                </m:sSup>
                              </m:e>
                            </m:d>
                          </m:e>
                        </m:d>
                      </m:e>
                    </m:nary>
                  </m:oMath>
                </a14:m>
                <a:endParaRPr lang="en-US" altLang="zh-CN" sz="1200" dirty="0"/>
              </a:p>
              <a:p>
                <a:pPr marL="1200150" lvl="2" indent="-342900">
                  <a:buFont typeface="+mj-lt"/>
                  <a:buAutoNum type="alphaLcPeriod"/>
                  <a:defRPr/>
                </a:pPr>
                <a:r>
                  <a:rPr lang="zh-CN" altLang="en-US" sz="1200" dirty="0"/>
                  <a:t>    </a:t>
                </a:r>
                <a:r>
                  <a:rPr lang="en-US" altLang="zh-CN" sz="1200" dirty="0"/>
                  <a:t>If</a:t>
                </a:r>
                <a:r>
                  <a:rPr lang="zh-CN" altLang="en-US" sz="1200" dirty="0"/>
                  <a:t> </a:t>
                </a:r>
                <a14:m>
                  <m:oMath xmlns:m="http://schemas.openxmlformats.org/officeDocument/2006/math">
                    <m:r>
                      <a:rPr lang="en-US" altLang="zh-CN" sz="1200" i="1">
                        <a:latin typeface="Cambria Math" panose="02040503050406030204" pitchFamily="18" charset="0"/>
                      </a:rPr>
                      <m:t>𝑏</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𝜋</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𝑠</m:t>
                    </m:r>
                    <m:r>
                      <a:rPr lang="en-US" altLang="zh-CN" sz="1200" i="1">
                        <a:latin typeface="Cambria Math" panose="02040503050406030204" pitchFamily="18" charset="0"/>
                        <a:ea typeface="Cambria Math" panose="02040503050406030204" pitchFamily="18" charset="0"/>
                      </a:rPr>
                      <m:t>)</m:t>
                    </m:r>
                  </m:oMath>
                </a14:m>
                <a:r>
                  <a:rPr lang="en-US" altLang="zh-CN" sz="1200" dirty="0"/>
                  <a:t>,</a:t>
                </a:r>
                <a:r>
                  <a:rPr lang="zh-CN" altLang="en-US" sz="1200" dirty="0"/>
                  <a:t> </a:t>
                </a:r>
                <a:r>
                  <a:rPr lang="en-US" altLang="zh-CN" sz="1200" dirty="0"/>
                  <a:t>then</a:t>
                </a:r>
                <a:r>
                  <a:rPr lang="zh-CN" altLang="en-US" sz="1200" dirty="0"/>
                  <a:t> </a:t>
                </a:r>
                <a14:m>
                  <m:oMath xmlns:m="http://schemas.openxmlformats.org/officeDocument/2006/math">
                    <m:r>
                      <a:rPr lang="en-US" altLang="zh-CN" sz="1200" i="1">
                        <a:latin typeface="Cambria Math" panose="02040503050406030204" pitchFamily="18" charset="0"/>
                      </a:rPr>
                      <m:t>𝑝𝑜𝑙𝑖𝑐𝑦𝑠𝑡𝑎𝑏𝑙𝑒</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𝐹𝑎𝑙𝑠𝑒</m:t>
                    </m:r>
                  </m:oMath>
                </a14:m>
                <a:endParaRPr lang="en-HK" altLang="zh-CN" sz="1200" dirty="0">
                  <a:ea typeface="Cambria Math" panose="02040503050406030204" pitchFamily="18" charset="0"/>
                </a:endParaRPr>
              </a:p>
              <a:p>
                <a:pPr marL="1200150" lvl="2" indent="-342900">
                  <a:buFont typeface="+mj-lt"/>
                  <a:buAutoNum type="alphaLcPeriod"/>
                  <a:defRPr/>
                </a:pPr>
                <a:r>
                  <a:rPr lang="en-US" altLang="zh-CN" sz="1200" dirty="0"/>
                  <a:t>If</a:t>
                </a:r>
                <a:r>
                  <a:rPr lang="zh-CN" altLang="en-US" sz="1200" dirty="0"/>
                  <a:t> </a:t>
                </a:r>
                <a14:m>
                  <m:oMath xmlns:m="http://schemas.openxmlformats.org/officeDocument/2006/math">
                    <m:r>
                      <a:rPr lang="en-US" altLang="zh-CN" sz="1200" i="1">
                        <a:latin typeface="Cambria Math" panose="02040503050406030204" pitchFamily="18" charset="0"/>
                      </a:rPr>
                      <m:t>𝑝𝑜𝑙𝑖𝑐𝑦𝑠𝑡𝑎𝑏𝑙𝑒</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𝑇𝑟𝑢𝑒</m:t>
                    </m:r>
                    <m:r>
                      <a:rPr lang="en-US" altLang="zh-CN" sz="1200">
                        <a:latin typeface="Cambria Math" panose="02040503050406030204" pitchFamily="18" charset="0"/>
                        <a:ea typeface="Cambria Math" panose="02040503050406030204" pitchFamily="18" charset="0"/>
                      </a:rPr>
                      <m:t>,</m:t>
                    </m:r>
                  </m:oMath>
                </a14:m>
                <a:r>
                  <a:rPr lang="zh-CN" altLang="en-US" sz="1200" dirty="0"/>
                  <a:t> </a:t>
                </a:r>
                <a:r>
                  <a:rPr lang="en-US" altLang="zh-CN" sz="1200" dirty="0"/>
                  <a:t>then</a:t>
                </a:r>
                <a:r>
                  <a:rPr lang="zh-CN" altLang="en-US" sz="1200" dirty="0"/>
                  <a:t> </a:t>
                </a:r>
                <a:r>
                  <a:rPr lang="en-US" altLang="zh-CN" sz="1200" dirty="0"/>
                  <a:t>stop;</a:t>
                </a:r>
                <a:r>
                  <a:rPr lang="zh-CN" altLang="en-US" sz="1200" dirty="0"/>
                  <a:t> </a:t>
                </a:r>
                <a:r>
                  <a:rPr lang="en-US" altLang="zh-CN" sz="1200" dirty="0"/>
                  <a:t>else</a:t>
                </a:r>
                <a:r>
                  <a:rPr lang="zh-CN" altLang="en-US" sz="1200" dirty="0"/>
                  <a:t> </a:t>
                </a:r>
                <a:r>
                  <a:rPr lang="en-US" altLang="zh-CN" sz="1200" dirty="0"/>
                  <a:t>go</a:t>
                </a:r>
                <a:r>
                  <a:rPr lang="zh-CN" altLang="en-US" sz="1200" dirty="0"/>
                  <a:t> </a:t>
                </a:r>
                <a:r>
                  <a:rPr lang="en-US" altLang="zh-CN" sz="1200" dirty="0"/>
                  <a:t>to</a:t>
                </a:r>
                <a:r>
                  <a:rPr lang="zh-CN" altLang="en-US" sz="1200" dirty="0"/>
                  <a:t> </a:t>
                </a:r>
                <a:r>
                  <a:rPr lang="en-US" altLang="zh-CN" sz="1200" dirty="0"/>
                  <a:t>step 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5356" y="1026319"/>
                <a:ext cx="7439873" cy="3830689"/>
              </a:xfrm>
              <a:blipFill>
                <a:blip r:embed="rId3"/>
                <a:stretch>
                  <a:fillRect t="-636"/>
                </a:stretch>
              </a:blipFill>
            </p:spPr>
            <p:txBody>
              <a:bodyPr/>
              <a:lstStyle/>
              <a:p>
                <a:r>
                  <a:rPr lang="en-SG">
                    <a:noFill/>
                  </a:rPr>
                  <a:t> </a:t>
                </a:r>
              </a:p>
            </p:txBody>
          </p:sp>
        </mc:Fallback>
      </mc:AlternateContent>
      <p:sp>
        <p:nvSpPr>
          <p:cNvPr id="4" name="TextBox 3">
            <a:extLst>
              <a:ext uri="{FF2B5EF4-FFF2-40B4-BE49-F238E27FC236}">
                <a16:creationId xmlns:a16="http://schemas.microsoft.com/office/drawing/2014/main" id="{5693946F-FA58-2F44-A54F-55D8D44FD4B6}"/>
              </a:ext>
            </a:extLst>
          </p:cNvPr>
          <p:cNvSpPr txBox="1"/>
          <p:nvPr/>
        </p:nvSpPr>
        <p:spPr>
          <a:xfrm>
            <a:off x="5131388" y="1744540"/>
            <a:ext cx="3557256" cy="369332"/>
          </a:xfrm>
          <a:prstGeom prst="rect">
            <a:avLst/>
          </a:prstGeom>
          <a:noFill/>
        </p:spPr>
        <p:txBody>
          <a:bodyPr wrap="none" rtlCol="0">
            <a:spAutoFit/>
          </a:bodyPr>
          <a:lstStyle/>
          <a:p>
            <a:r>
              <a:rPr lang="en-US" dirty="0"/>
              <a:t>Use current Policy to stabilize Value </a:t>
            </a:r>
          </a:p>
        </p:txBody>
      </p:sp>
      <p:sp>
        <p:nvSpPr>
          <p:cNvPr id="5" name="TextBox 4">
            <a:extLst>
              <a:ext uri="{FF2B5EF4-FFF2-40B4-BE49-F238E27FC236}">
                <a16:creationId xmlns:a16="http://schemas.microsoft.com/office/drawing/2014/main" id="{E0F624AD-D2B8-A14F-A181-AB7E59F703D4}"/>
              </a:ext>
            </a:extLst>
          </p:cNvPr>
          <p:cNvSpPr txBox="1"/>
          <p:nvPr/>
        </p:nvSpPr>
        <p:spPr>
          <a:xfrm>
            <a:off x="5183383" y="4313295"/>
            <a:ext cx="3557256" cy="369332"/>
          </a:xfrm>
          <a:prstGeom prst="rect">
            <a:avLst/>
          </a:prstGeom>
          <a:noFill/>
        </p:spPr>
        <p:txBody>
          <a:bodyPr wrap="none" rtlCol="0">
            <a:spAutoFit/>
          </a:bodyPr>
          <a:lstStyle/>
          <a:p>
            <a:r>
              <a:rPr lang="en-US" dirty="0"/>
              <a:t>Use current Value to stabilize Policy </a:t>
            </a:r>
          </a:p>
        </p:txBody>
      </p:sp>
      <p:pic>
        <p:nvPicPr>
          <p:cNvPr id="6" name="Picture 5">
            <a:extLst>
              <a:ext uri="{FF2B5EF4-FFF2-40B4-BE49-F238E27FC236}">
                <a16:creationId xmlns:a16="http://schemas.microsoft.com/office/drawing/2014/main" id="{50202AF1-7B80-D243-BD0D-2E4455D4457C}"/>
              </a:ext>
            </a:extLst>
          </p:cNvPr>
          <p:cNvPicPr>
            <a:picLocks noChangeAspect="1"/>
          </p:cNvPicPr>
          <p:nvPr/>
        </p:nvPicPr>
        <p:blipFill>
          <a:blip r:embed="rId4"/>
          <a:stretch>
            <a:fillRect/>
          </a:stretch>
        </p:blipFill>
        <p:spPr>
          <a:xfrm>
            <a:off x="6005688" y="2108118"/>
            <a:ext cx="1603867" cy="2030796"/>
          </a:xfrm>
          <a:prstGeom prst="rect">
            <a:avLst/>
          </a:prstGeom>
        </p:spPr>
      </p:pic>
    </p:spTree>
    <p:extLst>
      <p:ext uri="{BB962C8B-B14F-4D97-AF65-F5344CB8AC3E}">
        <p14:creationId xmlns:p14="http://schemas.microsoft.com/office/powerpoint/2010/main" val="351556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86E914-CF18-B849-B8F6-9EC22A757BD5}"/>
                  </a:ext>
                </a:extLst>
              </p:cNvPr>
              <p:cNvSpPr>
                <a:spLocks noGrp="1"/>
              </p:cNvSpPr>
              <p:nvPr>
                <p:ph idx="1"/>
              </p:nvPr>
            </p:nvSpPr>
            <p:spPr>
              <a:xfrm>
                <a:off x="457200" y="1205345"/>
                <a:ext cx="8229600" cy="3118643"/>
              </a:xfrm>
            </p:spPr>
            <p:txBody>
              <a:bodyPr>
                <a:normAutofit/>
              </a:bodyPr>
              <a:lstStyle/>
              <a:p>
                <a:r>
                  <a:rPr lang="en-US" altLang="zh-CN" sz="1700" dirty="0"/>
                  <a:t>Use</a:t>
                </a:r>
                <a:r>
                  <a:rPr lang="zh-CN" altLang="en-US" sz="1700" dirty="0"/>
                  <a:t> </a:t>
                </a:r>
                <a:r>
                  <a:rPr lang="en-US" altLang="zh-CN" sz="1700" dirty="0"/>
                  <a:t>the</a:t>
                </a:r>
                <a:r>
                  <a:rPr lang="zh-CN" altLang="en-US" sz="1700" dirty="0"/>
                  <a:t> </a:t>
                </a:r>
                <a:r>
                  <a:rPr lang="en-US" altLang="zh-CN" sz="1700" dirty="0"/>
                  <a:t>example</a:t>
                </a:r>
                <a:r>
                  <a:rPr lang="zh-CN" altLang="en-US" sz="1700" dirty="0"/>
                  <a:t> </a:t>
                </a:r>
                <a:r>
                  <a:rPr lang="en-US" altLang="zh-CN" sz="1700" dirty="0"/>
                  <a:t>used</a:t>
                </a:r>
                <a:r>
                  <a:rPr lang="zh-CN" altLang="en-US" sz="1700" dirty="0"/>
                  <a:t> </a:t>
                </a:r>
                <a:r>
                  <a:rPr lang="en-US" altLang="zh-CN" sz="1700" dirty="0"/>
                  <a:t>in</a:t>
                </a:r>
                <a:r>
                  <a:rPr lang="zh-CN" altLang="en-US" sz="1700" dirty="0"/>
                  <a:t> </a:t>
                </a:r>
                <a:r>
                  <a:rPr lang="en-US" altLang="zh-CN" sz="1700" dirty="0"/>
                  <a:t>VI</a:t>
                </a:r>
              </a:p>
              <a:p>
                <a:r>
                  <a:rPr lang="en-US" altLang="zh-CN" sz="1700" dirty="0"/>
                  <a:t>Start</a:t>
                </a:r>
                <a:r>
                  <a:rPr lang="zh-CN" altLang="en-US" sz="1700" dirty="0"/>
                  <a:t> </a:t>
                </a:r>
                <a:r>
                  <a:rPr lang="en-US" altLang="zh-CN" sz="1700" dirty="0"/>
                  <a:t>iteration</a:t>
                </a:r>
                <a:r>
                  <a:rPr lang="zh-CN" altLang="en-US" sz="1700" dirty="0"/>
                  <a:t> </a:t>
                </a:r>
                <a14:m>
                  <m:oMath xmlns:m="http://schemas.openxmlformats.org/officeDocument/2006/math">
                    <m:r>
                      <a:rPr lang="en-US" altLang="zh-CN" sz="1700" b="0" i="1" smtClean="0">
                        <a:latin typeface="Cambria Math" panose="02040503050406030204" pitchFamily="18" charset="0"/>
                      </a:rPr>
                      <m:t>𝑖</m:t>
                    </m:r>
                    <m:r>
                      <a:rPr lang="en-US" altLang="zh-CN" sz="1700" b="0" i="1" smtClean="0">
                        <a:latin typeface="Cambria Math" panose="02040503050406030204" pitchFamily="18" charset="0"/>
                      </a:rPr>
                      <m:t>=0</m:t>
                    </m:r>
                  </m:oMath>
                </a14:m>
                <a:r>
                  <a:rPr lang="en-US" altLang="zh-CN" sz="1700" dirty="0"/>
                  <a:t>,</a:t>
                </a:r>
                <a:r>
                  <a:rPr lang="zh-CN" altLang="en-US" sz="1700" dirty="0"/>
                  <a:t> </a:t>
                </a:r>
                <a:r>
                  <a:rPr lang="en-US" altLang="zh-CN" sz="1700" dirty="0"/>
                  <a:t>initialize</a:t>
                </a:r>
                <a:r>
                  <a:rPr lang="zh-CN" altLang="en-US" sz="1700" dirty="0"/>
                  <a:t> </a:t>
                </a:r>
                <a:r>
                  <a:rPr lang="en-US" altLang="zh-CN" sz="1700" dirty="0"/>
                  <a:t>random</a:t>
                </a:r>
                <a:r>
                  <a:rPr lang="zh-CN" altLang="en-US" sz="1700" dirty="0"/>
                  <a:t> </a:t>
                </a:r>
                <a14:m>
                  <m:oMath xmlns:m="http://schemas.openxmlformats.org/officeDocument/2006/math">
                    <m:r>
                      <m:rPr>
                        <m:lit/>
                      </m:rPr>
                      <a:rPr lang="zh-CN" altLang="en-US" sz="1700" b="0" i="0" smtClean="0">
                        <a:latin typeface="Cambria Math" panose="02040503050406030204" pitchFamily="18" charset="0"/>
                      </a:rPr>
                      <m:t> </m:t>
                    </m:r>
                    <m:r>
                      <a:rPr lang="en-US" altLang="zh-CN" sz="1700" b="0" i="1" smtClean="0">
                        <a:latin typeface="Cambria Math" panose="02040503050406030204" pitchFamily="18" charset="0"/>
                      </a:rPr>
                      <m:t>𝜋</m:t>
                    </m:r>
                    <m:r>
                      <a:rPr lang="zh-CN" altLang="en-US" sz="1700" b="0" i="1" smtClean="0">
                        <a:latin typeface="Cambria Math" panose="02040503050406030204" pitchFamily="18" charset="0"/>
                      </a:rPr>
                      <m:t> </m:t>
                    </m:r>
                  </m:oMath>
                </a14:m>
                <a:r>
                  <a:rPr lang="en-US" altLang="zh-CN" sz="1700" dirty="0"/>
                  <a:t>,</a:t>
                </a:r>
                <a:r>
                  <a:rPr lang="zh-CN" altLang="en-US" sz="1700" dirty="0"/>
                  <a:t> </a:t>
                </a:r>
                <a14:m>
                  <m:oMath xmlns:m="http://schemas.openxmlformats.org/officeDocument/2006/math">
                    <m:r>
                      <a:rPr lang="en-US" altLang="zh-CN" sz="1700" i="1">
                        <a:latin typeface="Cambria Math" panose="02040503050406030204" pitchFamily="18" charset="0"/>
                      </a:rPr>
                      <m:t>𝛾</m:t>
                    </m:r>
                    <m:r>
                      <a:rPr lang="en-US" altLang="zh-CN" sz="1700" i="1">
                        <a:latin typeface="Cambria Math" panose="02040503050406030204" pitchFamily="18" charset="0"/>
                      </a:rPr>
                      <m:t>=0.99</m:t>
                    </m:r>
                  </m:oMath>
                </a14:m>
                <a:r>
                  <a:rPr lang="en-US" altLang="zh-CN" sz="1700" dirty="0"/>
                  <a:t>,</a:t>
                </a:r>
                <a:r>
                  <a:rPr lang="zh-CN" altLang="en-US" sz="1700" dirty="0"/>
                  <a:t> </a:t>
                </a:r>
                <a:r>
                  <a:rPr lang="en-US" altLang="zh-CN" sz="1700" dirty="0"/>
                  <a:t>and</a:t>
                </a:r>
                <a:r>
                  <a:rPr lang="zh-CN" altLang="en-US" sz="1700" dirty="0"/>
                  <a:t> </a:t>
                </a:r>
                <a14:m>
                  <m:oMath xmlns:m="http://schemas.openxmlformats.org/officeDocument/2006/math">
                    <m:r>
                      <a:rPr lang="en-US" altLang="zh-CN" sz="1700" b="0" i="1" smtClean="0">
                        <a:latin typeface="Cambria Math" panose="02040503050406030204" pitchFamily="18" charset="0"/>
                      </a:rPr>
                      <m:t>𝑉</m:t>
                    </m:r>
                    <m:d>
                      <m:dPr>
                        <m:ctrlPr>
                          <a:rPr lang="en-US" altLang="zh-CN" sz="1700" b="0" i="1" smtClean="0">
                            <a:latin typeface="Cambria Math" panose="02040503050406030204" pitchFamily="18" charset="0"/>
                          </a:rPr>
                        </m:ctrlPr>
                      </m:dPr>
                      <m:e>
                        <m:r>
                          <a:rPr lang="en-US" altLang="zh-CN" sz="1700" b="0" i="1" smtClean="0">
                            <a:latin typeface="Cambria Math" panose="02040503050406030204" pitchFamily="18" charset="0"/>
                          </a:rPr>
                          <m:t>𝑠</m:t>
                        </m:r>
                      </m:e>
                    </m:d>
                    <m:r>
                      <a:rPr lang="en-US" altLang="zh-CN" sz="1700" b="0" i="1" smtClean="0">
                        <a:latin typeface="Cambria Math" panose="02040503050406030204" pitchFamily="18" charset="0"/>
                      </a:rPr>
                      <m:t>=0</m:t>
                    </m:r>
                  </m:oMath>
                </a14:m>
                <a:r>
                  <a:rPr lang="zh-CN" altLang="en-US" sz="1700" dirty="0"/>
                  <a:t> </a:t>
                </a:r>
                <a:r>
                  <a:rPr lang="en-US" altLang="zh-CN" sz="1700" dirty="0"/>
                  <a:t>for</a:t>
                </a:r>
                <a:r>
                  <a:rPr lang="zh-CN" altLang="en-US" sz="1700" dirty="0"/>
                  <a:t> </a:t>
                </a:r>
                <a:r>
                  <a:rPr lang="en-US" altLang="zh-CN" sz="1700" dirty="0"/>
                  <a:t>all</a:t>
                </a:r>
                <a:r>
                  <a:rPr lang="zh-CN" altLang="en-US" sz="1700" dirty="0"/>
                  <a:t> </a:t>
                </a:r>
                <a:r>
                  <a:rPr lang="en-US" altLang="zh-CN" sz="1700" dirty="0"/>
                  <a:t>state</a:t>
                </a:r>
                <a:r>
                  <a:rPr lang="zh-CN" altLang="en-US" sz="1700" dirty="0"/>
                  <a:t> </a:t>
                </a:r>
                <a14:m>
                  <m:oMath xmlns:m="http://schemas.openxmlformats.org/officeDocument/2006/math">
                    <m:r>
                      <a:rPr lang="en-US" altLang="zh-CN" sz="1700" b="0" i="1" smtClean="0">
                        <a:latin typeface="Cambria Math" panose="02040503050406030204" pitchFamily="18" charset="0"/>
                      </a:rPr>
                      <m:t>𝑠</m:t>
                    </m:r>
                  </m:oMath>
                </a14:m>
                <a:endParaRPr lang="en-US" altLang="zh-CN" sz="1700" dirty="0"/>
              </a:p>
            </p:txBody>
          </p:sp>
        </mc:Choice>
        <mc:Fallback xmlns="">
          <p:sp>
            <p:nvSpPr>
              <p:cNvPr id="3" name="Content Placeholder 2">
                <a:extLst>
                  <a:ext uri="{FF2B5EF4-FFF2-40B4-BE49-F238E27FC236}">
                    <a16:creationId xmlns:a16="http://schemas.microsoft.com/office/drawing/2014/main" id="{7886E914-CF18-B849-B8F6-9EC22A757BD5}"/>
                  </a:ext>
                </a:extLst>
              </p:cNvPr>
              <p:cNvSpPr>
                <a:spLocks noGrp="1" noRot="1" noChangeAspect="1" noMove="1" noResize="1" noEditPoints="1" noAdjustHandles="1" noChangeArrowheads="1" noChangeShapeType="1" noTextEdit="1"/>
              </p:cNvSpPr>
              <p:nvPr>
                <p:ph idx="1"/>
              </p:nvPr>
            </p:nvSpPr>
            <p:spPr>
              <a:xfrm>
                <a:off x="457200" y="1205345"/>
                <a:ext cx="8229600" cy="3118643"/>
              </a:xfrm>
              <a:blipFill>
                <a:blip r:embed="rId3"/>
                <a:stretch>
                  <a:fillRect l="-463" t="-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F509B4-9DAD-6A4D-AB1F-667B3A7A4FE2}"/>
                  </a:ext>
                </a:extLst>
              </p:cNvPr>
              <p:cNvSpPr txBox="1"/>
              <p:nvPr/>
            </p:nvSpPr>
            <p:spPr>
              <a:xfrm>
                <a:off x="1146895" y="2406918"/>
                <a:ext cx="4439125" cy="646331"/>
              </a:xfrm>
              <a:prstGeom prst="rect">
                <a:avLst/>
              </a:prstGeom>
              <a:noFill/>
            </p:spPr>
            <p:txBody>
              <a:bodyPr wrap="square" lIns="0" tIns="0" rIns="0" bIns="0" rtlCol="0">
                <a:spAutoFit/>
              </a:bodyPr>
              <a:lstStyle/>
              <a:p>
                <a14:m>
                  <m:oMath xmlns:m="http://schemas.openxmlformats.org/officeDocument/2006/math">
                    <m:r>
                      <a:rPr lang="en-US" altLang="zh-CN" sz="1400" b="0" i="1" smtClean="0">
                        <a:latin typeface="Cambria Math" panose="02040503050406030204" pitchFamily="18" charset="0"/>
                      </a:rPr>
                      <m:t>𝑉</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𝑅</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r>
                          <m:rPr>
                            <m:sty m:val="p"/>
                          </m:rPr>
                          <a:rPr lang="en-US" altLang="zh-CN" sz="1400" b="0" i="1">
                            <a:latin typeface="Cambria Math" panose="02040503050406030204" pitchFamily="18" charset="0"/>
                          </a:rPr>
                          <m:t>V</m:t>
                        </m:r>
                        <m:r>
                          <a:rPr lang="en-US" altLang="zh-CN" sz="1400" i="1">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r>
                          <a:rPr lang="en-US" altLang="zh-CN" sz="1400" i="1">
                            <a:latin typeface="Cambria Math" panose="02040503050406030204" pitchFamily="18" charset="0"/>
                          </a:rPr>
                          <m:t>)</m:t>
                        </m:r>
                      </m:e>
                    </m:d>
                  </m:oMath>
                </a14:m>
                <a:r>
                  <a:rPr lang="zh-CN" altLang="en-US" sz="1400" dirty="0"/>
                  <a:t> </a:t>
                </a:r>
                <a:r>
                  <a:rPr lang="en-US" altLang="zh-CN" sz="1400" dirty="0"/>
                  <a:t>+ </a:t>
                </a:r>
                <a14:m>
                  <m:oMath xmlns:m="http://schemas.openxmlformats.org/officeDocument/2006/math">
                    <m:r>
                      <a:rPr lang="zh-CN" altLang="en-US" sz="1400" b="0" i="0" smtClean="0">
                        <a:latin typeface="Cambria Math" panose="02040503050406030204" pitchFamily="18" charset="0"/>
                      </a:rPr>
                      <m:t>                </m:t>
                    </m:r>
                    <m:r>
                      <a:rPr lang="en-US" altLang="zh-CN" sz="1400" b="0" i="1" smtClean="0">
                        <a:latin typeface="Cambria Math" panose="02040503050406030204" pitchFamily="18" charset="0"/>
                      </a:rPr>
                      <m:t> </m:t>
                    </m:r>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d>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𝑅</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latin typeface="Cambria Math" panose="02040503050406030204" pitchFamily="18" charset="0"/>
                          </a:rPr>
                          <m:t>𝑉</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r>
                          <a:rPr lang="en-US" altLang="zh-CN" sz="1400" i="1">
                            <a:latin typeface="Cambria Math" panose="02040503050406030204" pitchFamily="18" charset="0"/>
                          </a:rPr>
                          <m:t>)</m:t>
                        </m:r>
                      </m:e>
                    </m:d>
                  </m:oMath>
                </a14:m>
                <a:r>
                  <a:rPr lang="zh-CN" altLang="en-US" sz="1400" dirty="0"/>
                  <a:t> </a:t>
                </a:r>
                <a:r>
                  <a:rPr lang="en-US" altLang="zh-CN" sz="1400" dirty="0"/>
                  <a:t>+ </a:t>
                </a:r>
                <a14:m>
                  <m:oMath xmlns:m="http://schemas.openxmlformats.org/officeDocument/2006/math">
                    <m:r>
                      <a:rPr lang="zh-CN" altLang="en-US" sz="1400" b="0" i="0" smtClean="0">
                        <a:latin typeface="Cambria Math" panose="02040503050406030204" pitchFamily="18" charset="0"/>
                      </a:rPr>
                      <m:t>               </m:t>
                    </m:r>
                    <m:r>
                      <a:rPr lang="en-US" altLang="zh-CN" sz="1400" b="0" i="1" smtClean="0">
                        <a:latin typeface="Cambria Math" panose="02040503050406030204" pitchFamily="18" charset="0"/>
                      </a:rPr>
                      <m:t>  </m:t>
                    </m:r>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d>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𝑅</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0</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latin typeface="Cambria Math" panose="02040503050406030204" pitchFamily="18" charset="0"/>
                          </a:rPr>
                          <m:t>𝑉</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e>
                    </m:d>
                  </m:oMath>
                </a14:m>
                <a:endParaRPr lang="en-US" sz="1400" dirty="0"/>
              </a:p>
            </p:txBody>
          </p:sp>
        </mc:Choice>
        <mc:Fallback xmlns="">
          <p:sp>
            <p:nvSpPr>
              <p:cNvPr id="5" name="TextBox 4">
                <a:extLst>
                  <a:ext uri="{FF2B5EF4-FFF2-40B4-BE49-F238E27FC236}">
                    <a16:creationId xmlns:a16="http://schemas.microsoft.com/office/drawing/2014/main" id="{BCF509B4-9DAD-6A4D-AB1F-667B3A7A4FE2}"/>
                  </a:ext>
                </a:extLst>
              </p:cNvPr>
              <p:cNvSpPr txBox="1">
                <a:spLocks noRot="1" noChangeAspect="1" noMove="1" noResize="1" noEditPoints="1" noAdjustHandles="1" noChangeArrowheads="1" noChangeShapeType="1" noTextEdit="1"/>
              </p:cNvSpPr>
              <p:nvPr/>
            </p:nvSpPr>
            <p:spPr>
              <a:xfrm>
                <a:off x="1146895" y="2406918"/>
                <a:ext cx="4439125" cy="646331"/>
              </a:xfrm>
              <a:prstGeom prst="rect">
                <a:avLst/>
              </a:prstGeom>
              <a:blipFill>
                <a:blip r:embed="rId4"/>
                <a:stretch>
                  <a:fillRect l="-1709" t="-9804" b="-1176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6226297-7103-0F41-812B-8576A545EEEF}"/>
              </a:ext>
            </a:extLst>
          </p:cNvPr>
          <p:cNvPicPr>
            <a:picLocks noChangeAspect="1"/>
          </p:cNvPicPr>
          <p:nvPr/>
        </p:nvPicPr>
        <p:blipFill>
          <a:blip r:embed="rId5"/>
          <a:stretch>
            <a:fillRect/>
          </a:stretch>
        </p:blipFill>
        <p:spPr>
          <a:xfrm>
            <a:off x="5265366" y="2007991"/>
            <a:ext cx="3848742" cy="108490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5E87D2-BE19-E144-9D58-517464FEAFB8}"/>
                  </a:ext>
                </a:extLst>
              </p:cNvPr>
              <p:cNvSpPr txBox="1"/>
              <p:nvPr/>
            </p:nvSpPr>
            <p:spPr>
              <a:xfrm>
                <a:off x="694323" y="1881204"/>
                <a:ext cx="4375819" cy="5300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𝑉</m:t>
                          </m:r>
                        </m:e>
                        <m:sup>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𝜋</m:t>
                              </m:r>
                            </m:e>
                            <m:sub>
                              <m:r>
                                <a:rPr lang="en-US" altLang="zh-CN" sz="1400" b="0" i="1" smtClean="0">
                                  <a:latin typeface="Cambria Math" panose="02040503050406030204" pitchFamily="18" charset="0"/>
                                </a:rPr>
                                <m:t>𝑖</m:t>
                              </m:r>
                            </m:sub>
                          </m:sSub>
                        </m:sup>
                      </m:sSup>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𝑠</m:t>
                          </m:r>
                        </m:e>
                      </m:d>
                      <m:r>
                        <a:rPr lang="en-US" altLang="zh-CN" sz="1400" b="0" i="1" smtClean="0">
                          <a:latin typeface="Cambria Math" panose="02040503050406030204" pitchFamily="18" charset="0"/>
                        </a:rPr>
                        <m:t>=</m:t>
                      </m:r>
                      <m:nary>
                        <m:naryPr>
                          <m:chr m:val="∑"/>
                          <m:supHide m:val="on"/>
                          <m:ctrlPr>
                            <a:rPr lang="en-US" altLang="zh-CN" sz="1400" b="0" i="1" smtClean="0">
                              <a:latin typeface="Cambria Math" panose="02040503050406030204" pitchFamily="18" charset="0"/>
                            </a:rPr>
                          </m:ctrlPr>
                        </m:naryPr>
                        <m:sub>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𝑠</m:t>
                              </m:r>
                            </m:e>
                            <m:sup>
                              <m:r>
                                <a:rPr lang="en-US" altLang="zh-CN" sz="1400" b="0" i="1" smtClean="0">
                                  <a:latin typeface="Cambria Math" panose="02040503050406030204" pitchFamily="18" charset="0"/>
                                </a:rPr>
                                <m:t>′</m:t>
                              </m:r>
                            </m:sup>
                          </m:sSup>
                        </m:sub>
                        <m:sup/>
                        <m:e>
                          <m:r>
                            <a:rPr lang="en-US" altLang="zh-CN" sz="1400" b="0" i="1" smtClean="0">
                              <a:latin typeface="Cambria Math" panose="02040503050406030204" pitchFamily="18" charset="0"/>
                            </a:rPr>
                            <m:t>𝑃</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𝑠</m:t>
                              </m:r>
                              <m:r>
                                <a:rPr lang="en-US" altLang="zh-CN" sz="1400" b="0" i="1"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𝜋</m:t>
                                  </m:r>
                                </m:e>
                                <m:sub>
                                  <m:r>
                                    <a:rPr lang="en-US" altLang="zh-CN" sz="1400" b="0" i="1" smtClean="0">
                                      <a:latin typeface="Cambria Math" panose="02040503050406030204" pitchFamily="18" charset="0"/>
                                    </a:rPr>
                                    <m:t>𝑖</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𝑠</m:t>
                                  </m:r>
                                </m:e>
                              </m:d>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 </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𝑠</m:t>
                                  </m:r>
                                </m:e>
                                <m:sup>
                                  <m:r>
                                    <a:rPr lang="en-US" altLang="zh-CN" sz="1400" b="0" i="1" smtClean="0">
                                      <a:latin typeface="Cambria Math" panose="02040503050406030204" pitchFamily="18" charset="0"/>
                                    </a:rPr>
                                    <m:t>′</m:t>
                                  </m:r>
                                </m:sup>
                              </m:sSup>
                            </m:e>
                          </m:d>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𝑅</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𝑠</m:t>
                                  </m:r>
                                  <m:r>
                                    <a:rPr lang="en-US" altLang="zh-CN" sz="1400" b="0" i="1"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𝜋</m:t>
                                      </m:r>
                                    </m:e>
                                    <m:sub>
                                      <m:r>
                                        <a:rPr lang="en-US" altLang="zh-CN" sz="1400" b="0" i="1" smtClean="0">
                                          <a:latin typeface="Cambria Math" panose="02040503050406030204" pitchFamily="18" charset="0"/>
                                        </a:rPr>
                                        <m:t>𝑖</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𝑠</m:t>
                                      </m:r>
                                    </m:e>
                                  </m:d>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 </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𝑠</m:t>
                                      </m:r>
                                    </m:e>
                                    <m:sup>
                                      <m:r>
                                        <a:rPr lang="en-US" altLang="zh-CN" sz="1400" b="0" i="1" smtClean="0">
                                          <a:latin typeface="Cambria Math" panose="02040503050406030204" pitchFamily="18" charset="0"/>
                                        </a:rPr>
                                        <m:t>′</m:t>
                                      </m:r>
                                    </m:sup>
                                  </m:sSup>
                                </m:e>
                              </m:d>
                              <m:r>
                                <a:rPr lang="en-US" altLang="zh-CN" sz="1400" i="1">
                                  <a:latin typeface="Cambria Math" panose="02040503050406030204" pitchFamily="18" charset="0"/>
                                </a:rPr>
                                <m:t>+</m:t>
                              </m:r>
                              <m:r>
                                <a:rPr lang="en-US" altLang="zh-CN" sz="1400" i="1">
                                  <a:latin typeface="Cambria Math" panose="02040503050406030204" pitchFamily="18" charset="0"/>
                                </a:rPr>
                                <m:t>𝛾</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𝑉</m:t>
                                  </m:r>
                                </m:e>
                                <m:sup>
                                  <m:sSub>
                                    <m:sSubPr>
                                      <m:ctrlPr>
                                        <a:rPr lang="en-US" altLang="zh-CN" sz="1400" b="0" i="1" smtClean="0">
                                          <a:latin typeface="Cambria Math" panose="02040503050406030204" pitchFamily="18" charset="0"/>
                                        </a:rPr>
                                      </m:ctrlPr>
                                    </m:sSubPr>
                                    <m:e>
                                      <m:r>
                                        <a:rPr lang="en-US" altLang="zh-CN" sz="1400" i="1">
                                          <a:latin typeface="Cambria Math" panose="02040503050406030204" pitchFamily="18" charset="0"/>
                                        </a:rPr>
                                        <m:t>𝜋</m:t>
                                      </m:r>
                                    </m:e>
                                    <m:sub>
                                      <m:r>
                                        <a:rPr lang="en-US" altLang="zh-CN" sz="1400" b="0" i="1" smtClean="0">
                                          <a:latin typeface="Cambria Math" panose="02040503050406030204" pitchFamily="18" charset="0"/>
                                        </a:rPr>
                                        <m:t>𝑖</m:t>
                                      </m:r>
                                    </m:sub>
                                  </m:sSub>
                                </m:sup>
                              </m:sSup>
                              <m: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𝑠</m:t>
                                  </m:r>
                                </m:e>
                                <m:sup>
                                  <m:r>
                                    <a:rPr lang="en-US" altLang="zh-CN" sz="1400" i="1">
                                      <a:latin typeface="Cambria Math" panose="02040503050406030204" pitchFamily="18" charset="0"/>
                                    </a:rPr>
                                    <m:t>′</m:t>
                                  </m:r>
                                </m:sup>
                              </m:sSup>
                              <m:r>
                                <a:rPr lang="en-US" altLang="zh-CN" sz="1400" b="0" i="1" smtClean="0">
                                  <a:latin typeface="Cambria Math" panose="02040503050406030204" pitchFamily="18" charset="0"/>
                                </a:rPr>
                                <m:t>)</m:t>
                              </m:r>
                            </m:e>
                          </m:d>
                        </m:e>
                      </m:nary>
                    </m:oMath>
                  </m:oMathPara>
                </a14:m>
                <a:endParaRPr lang="en-US" sz="1400" dirty="0"/>
              </a:p>
            </p:txBody>
          </p:sp>
        </mc:Choice>
        <mc:Fallback xmlns="">
          <p:sp>
            <p:nvSpPr>
              <p:cNvPr id="9" name="TextBox 8">
                <a:extLst>
                  <a:ext uri="{FF2B5EF4-FFF2-40B4-BE49-F238E27FC236}">
                    <a16:creationId xmlns:a16="http://schemas.microsoft.com/office/drawing/2014/main" id="{695E87D2-BE19-E144-9D58-517464FEAFB8}"/>
                  </a:ext>
                </a:extLst>
              </p:cNvPr>
              <p:cNvSpPr txBox="1">
                <a:spLocks noRot="1" noChangeAspect="1" noMove="1" noResize="1" noEditPoints="1" noAdjustHandles="1" noChangeArrowheads="1" noChangeShapeType="1" noTextEdit="1"/>
              </p:cNvSpPr>
              <p:nvPr/>
            </p:nvSpPr>
            <p:spPr>
              <a:xfrm>
                <a:off x="694323" y="1881204"/>
                <a:ext cx="4375819" cy="530082"/>
              </a:xfrm>
              <a:prstGeom prst="rect">
                <a:avLst/>
              </a:prstGeom>
              <a:blipFill>
                <a:blip r:embed="rId6"/>
                <a:stretch>
                  <a:fillRect t="-141860"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BEFF2F-2E04-F44A-B44A-2A95514BA502}"/>
                  </a:ext>
                </a:extLst>
              </p:cNvPr>
              <p:cNvSpPr txBox="1"/>
              <p:nvPr/>
            </p:nvSpPr>
            <p:spPr>
              <a:xfrm>
                <a:off x="1146896" y="3213999"/>
                <a:ext cx="4507364" cy="671338"/>
              </a:xfrm>
              <a:prstGeom prst="rect">
                <a:avLst/>
              </a:prstGeom>
              <a:noFill/>
            </p:spPr>
            <p:txBody>
              <a:bodyPr wrap="square" lIns="0" tIns="0" rIns="0" bIns="0" rtlCol="0">
                <a:spAutoFit/>
              </a:bodyPr>
              <a:lstStyle/>
              <a:p>
                <a14:m>
                  <m:oMath xmlns:m="http://schemas.openxmlformats.org/officeDocument/2006/math">
                    <m:r>
                      <a:rPr lang="en-US" altLang="zh-CN" sz="1400" b="0" i="1" smtClean="0">
                        <a:latin typeface="Cambria Math" panose="02040503050406030204" pitchFamily="18" charset="0"/>
                      </a:rPr>
                      <m:t>𝑉</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1</m:t>
                            </m:r>
                          </m:sub>
                        </m:sSub>
                      </m:e>
                    </m:d>
                    <m:r>
                      <a:rPr lang="zh-CN" altLang="en-US" sz="1400" b="0" i="1" smtClean="0">
                        <a:latin typeface="Cambria Math" panose="02040503050406030204" pitchFamily="18" charset="0"/>
                      </a:rPr>
                      <m:t>←</m:t>
                    </m:r>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𝑅</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latin typeface="Cambria Math" panose="02040503050406030204" pitchFamily="18" charset="0"/>
                          </a:rPr>
                          <m:t>𝑉</m:t>
                        </m:r>
                        <m:r>
                          <a:rPr lang="en-US" altLang="zh-CN" sz="1400" i="1">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r>
                          <a:rPr lang="en-US" altLang="zh-CN" sz="1400" i="1">
                            <a:latin typeface="Cambria Math" panose="02040503050406030204" pitchFamily="18" charset="0"/>
                          </a:rPr>
                          <m:t>)</m:t>
                        </m:r>
                      </m:e>
                    </m:d>
                  </m:oMath>
                </a14:m>
                <a:r>
                  <a:rPr lang="zh-CN" altLang="en-US" sz="1400" dirty="0"/>
                  <a:t> </a:t>
                </a:r>
                <a:r>
                  <a:rPr lang="en-US" altLang="zh-CN" sz="1400" dirty="0"/>
                  <a:t>+ </a:t>
                </a:r>
                <a14:m>
                  <m:oMath xmlns:m="http://schemas.openxmlformats.org/officeDocument/2006/math">
                    <m:r>
                      <a:rPr lang="zh-CN" altLang="en-US" sz="1400" b="0" i="0" smtClean="0">
                        <a:latin typeface="Cambria Math" panose="02040503050406030204" pitchFamily="18" charset="0"/>
                      </a:rPr>
                      <m:t>               </m:t>
                    </m:r>
                    <m:r>
                      <a:rPr lang="en-US" altLang="zh-CN" sz="1400" b="0" i="1" smtClean="0">
                        <a:latin typeface="Cambria Math" panose="02040503050406030204" pitchFamily="18" charset="0"/>
                      </a:rPr>
                      <m:t>  </m:t>
                    </m:r>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d>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𝑅</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latin typeface="Cambria Math" panose="02040503050406030204" pitchFamily="18" charset="0"/>
                          </a:rPr>
                          <m:t>𝑉</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r>
                          <a:rPr lang="en-US" altLang="zh-CN" sz="1400" i="1">
                            <a:latin typeface="Cambria Math" panose="02040503050406030204" pitchFamily="18" charset="0"/>
                          </a:rPr>
                          <m:t>)</m:t>
                        </m:r>
                      </m:e>
                    </m:d>
                  </m:oMath>
                </a14:m>
                <a:r>
                  <a:rPr lang="zh-CN" altLang="en-US" sz="1400" dirty="0"/>
                  <a:t> </a:t>
                </a:r>
                <a:r>
                  <a:rPr lang="en-US" altLang="zh-CN" sz="1400" dirty="0"/>
                  <a:t>+ </a:t>
                </a:r>
                <a14:m>
                  <m:oMath xmlns:m="http://schemas.openxmlformats.org/officeDocument/2006/math">
                    <m:r>
                      <a:rPr lang="zh-CN" altLang="en-US" sz="1400" b="0" i="0" smtClean="0">
                        <a:latin typeface="Cambria Math" panose="02040503050406030204" pitchFamily="18" charset="0"/>
                      </a:rPr>
                      <m:t>               </m:t>
                    </m:r>
                    <m:r>
                      <a:rPr lang="en-US" altLang="zh-CN" sz="1400" b="0" i="1" smtClean="0">
                        <a:latin typeface="Cambria Math" panose="02040503050406030204" pitchFamily="18" charset="0"/>
                      </a:rPr>
                      <m:t>  </m:t>
                    </m:r>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d>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𝑅</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1</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latin typeface="Cambria Math" panose="02040503050406030204" pitchFamily="18" charset="0"/>
                          </a:rPr>
                          <m:t>𝑉</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e>
                    </m:d>
                  </m:oMath>
                </a14:m>
                <a:endParaRPr lang="en-US" sz="1400" dirty="0"/>
              </a:p>
            </p:txBody>
          </p:sp>
        </mc:Choice>
        <mc:Fallback xmlns="">
          <p:sp>
            <p:nvSpPr>
              <p:cNvPr id="11" name="TextBox 10">
                <a:extLst>
                  <a:ext uri="{FF2B5EF4-FFF2-40B4-BE49-F238E27FC236}">
                    <a16:creationId xmlns:a16="http://schemas.microsoft.com/office/drawing/2014/main" id="{B9BEFF2F-2E04-F44A-B44A-2A95514BA502}"/>
                  </a:ext>
                </a:extLst>
              </p:cNvPr>
              <p:cNvSpPr txBox="1">
                <a:spLocks noRot="1" noChangeAspect="1" noMove="1" noResize="1" noEditPoints="1" noAdjustHandles="1" noChangeArrowheads="1" noChangeShapeType="1" noTextEdit="1"/>
              </p:cNvSpPr>
              <p:nvPr/>
            </p:nvSpPr>
            <p:spPr>
              <a:xfrm>
                <a:off x="1146896" y="3213999"/>
                <a:ext cx="4507364" cy="671338"/>
              </a:xfrm>
              <a:prstGeom prst="rect">
                <a:avLst/>
              </a:prstGeom>
              <a:blipFill>
                <a:blip r:embed="rId7"/>
                <a:stretch>
                  <a:fillRect l="-1685" t="-7407"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DA7049-4F1D-6E4E-994A-1D5B9E10DF75}"/>
                  </a:ext>
                </a:extLst>
              </p:cNvPr>
              <p:cNvSpPr txBox="1"/>
              <p:nvPr/>
            </p:nvSpPr>
            <p:spPr>
              <a:xfrm>
                <a:off x="1146896" y="4006441"/>
                <a:ext cx="4439124" cy="671338"/>
              </a:xfrm>
              <a:prstGeom prst="rect">
                <a:avLst/>
              </a:prstGeom>
              <a:noFill/>
            </p:spPr>
            <p:txBody>
              <a:bodyPr wrap="square" lIns="0" tIns="0" rIns="0" bIns="0" rtlCol="0">
                <a:spAutoFit/>
              </a:bodyPr>
              <a:lstStyle/>
              <a:p>
                <a14:m>
                  <m:oMath xmlns:m="http://schemas.openxmlformats.org/officeDocument/2006/math">
                    <m:r>
                      <a:rPr lang="en-US" altLang="zh-CN" sz="1400" b="0" i="1" smtClean="0">
                        <a:latin typeface="Cambria Math" panose="02040503050406030204" pitchFamily="18" charset="0"/>
                      </a:rPr>
                      <m:t>𝑉</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2</m:t>
                            </m:r>
                          </m:sub>
                        </m:sSub>
                      </m:e>
                    </m:d>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𝑅</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latin typeface="Cambria Math" panose="02040503050406030204" pitchFamily="18" charset="0"/>
                          </a:rPr>
                          <m:t>𝑉</m:t>
                        </m:r>
                        <m:r>
                          <a:rPr lang="en-US" altLang="zh-CN" sz="1400" i="1">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r>
                          <a:rPr lang="en-US" altLang="zh-CN" sz="1400" i="1">
                            <a:latin typeface="Cambria Math" panose="02040503050406030204" pitchFamily="18" charset="0"/>
                          </a:rPr>
                          <m:t>)</m:t>
                        </m:r>
                      </m:e>
                    </m:d>
                  </m:oMath>
                </a14:m>
                <a:r>
                  <a:rPr lang="zh-CN" altLang="en-US" sz="1400" dirty="0"/>
                  <a:t> </a:t>
                </a:r>
                <a:r>
                  <a:rPr lang="en-US" altLang="zh-CN" sz="1400" dirty="0"/>
                  <a:t>+ </a:t>
                </a:r>
                <a14:m>
                  <m:oMath xmlns:m="http://schemas.openxmlformats.org/officeDocument/2006/math">
                    <m:r>
                      <a:rPr lang="zh-CN" altLang="en-US" sz="1400" b="0" i="0" smtClean="0">
                        <a:latin typeface="Cambria Math" panose="02040503050406030204" pitchFamily="18" charset="0"/>
                      </a:rPr>
                      <m:t>                 </m:t>
                    </m:r>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d>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𝑅</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latin typeface="Cambria Math" panose="02040503050406030204" pitchFamily="18" charset="0"/>
                          </a:rPr>
                          <m:t>𝑉</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1</m:t>
                            </m:r>
                          </m:sub>
                        </m:sSub>
                        <m:r>
                          <a:rPr lang="en-US" altLang="zh-CN" sz="1400" i="1">
                            <a:latin typeface="Cambria Math" panose="02040503050406030204" pitchFamily="18" charset="0"/>
                          </a:rPr>
                          <m:t>)</m:t>
                        </m:r>
                      </m:e>
                    </m:d>
                  </m:oMath>
                </a14:m>
                <a:r>
                  <a:rPr lang="zh-CN" altLang="en-US" sz="1400" dirty="0"/>
                  <a:t> </a:t>
                </a:r>
                <a:r>
                  <a:rPr lang="en-US" altLang="zh-CN" sz="1400" dirty="0"/>
                  <a:t>+ </a:t>
                </a:r>
                <a14:m>
                  <m:oMath xmlns:m="http://schemas.openxmlformats.org/officeDocument/2006/math">
                    <m:r>
                      <a:rPr lang="zh-CN" altLang="en-US" sz="1400" b="0" i="0" smtClean="0">
                        <a:latin typeface="Cambria Math" panose="02040503050406030204" pitchFamily="18" charset="0"/>
                      </a:rPr>
                      <m:t>              </m:t>
                    </m:r>
                    <m:r>
                      <a:rPr lang="en-US" altLang="zh-CN" sz="1400" b="0" i="1" smtClean="0">
                        <a:latin typeface="Cambria Math" panose="02040503050406030204" pitchFamily="18" charset="0"/>
                      </a:rPr>
                      <m:t>   </m:t>
                    </m:r>
                    <m:r>
                      <a:rPr lang="en-US" altLang="zh-CN" sz="1400" i="1">
                        <a:latin typeface="Cambria Math" panose="02040503050406030204" pitchFamily="18" charset="0"/>
                      </a:rPr>
                      <m:t>𝑃</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d>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𝑅</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r>
                              <a:rPr lang="zh-CN" altLang="en-US" sz="1400" i="1">
                                <a:latin typeface="Cambria Math" panose="02040503050406030204" pitchFamily="18" charset="0"/>
                              </a:rPr>
                              <m:t> </m:t>
                            </m:r>
                            <m:r>
                              <a:rPr lang="en-US" altLang="zh-CN" sz="1400" i="1">
                                <a:latin typeface="Cambria Math" panose="02040503050406030204" pitchFamily="18" charset="0"/>
                              </a:rPr>
                              <m:t>𝜋</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i="1">
                                        <a:latin typeface="Cambria Math" panose="02040503050406030204" pitchFamily="18" charset="0"/>
                                      </a:rPr>
                                      <m:t>2</m:t>
                                    </m:r>
                                  </m:sub>
                                </m:sSub>
                              </m:e>
                            </m:d>
                            <m:r>
                              <a:rPr lang="en-US" altLang="zh-CN" sz="1400" i="1">
                                <a:latin typeface="Cambria Math" panose="02040503050406030204" pitchFamily="18" charset="0"/>
                              </a:rPr>
                              <m:t>,</m:t>
                            </m:r>
                            <m:r>
                              <a:rPr lang="zh-CN" altLang="en-US"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e>
                        </m:d>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latin typeface="Cambria Math" panose="02040503050406030204" pitchFamily="18" charset="0"/>
                          </a:rPr>
                          <m:t>𝑉</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𝑠</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e>
                    </m:d>
                  </m:oMath>
                </a14:m>
                <a:endParaRPr lang="en-US" sz="1400" dirty="0"/>
              </a:p>
            </p:txBody>
          </p:sp>
        </mc:Choice>
        <mc:Fallback xmlns="">
          <p:sp>
            <p:nvSpPr>
              <p:cNvPr id="12" name="TextBox 11">
                <a:extLst>
                  <a:ext uri="{FF2B5EF4-FFF2-40B4-BE49-F238E27FC236}">
                    <a16:creationId xmlns:a16="http://schemas.microsoft.com/office/drawing/2014/main" id="{94DA7049-4F1D-6E4E-994A-1D5B9E10DF75}"/>
                  </a:ext>
                </a:extLst>
              </p:cNvPr>
              <p:cNvSpPr txBox="1">
                <a:spLocks noRot="1" noChangeAspect="1" noMove="1" noResize="1" noEditPoints="1" noAdjustHandles="1" noChangeArrowheads="1" noChangeShapeType="1" noTextEdit="1"/>
              </p:cNvSpPr>
              <p:nvPr/>
            </p:nvSpPr>
            <p:spPr>
              <a:xfrm>
                <a:off x="1146896" y="4006441"/>
                <a:ext cx="4439124" cy="671338"/>
              </a:xfrm>
              <a:prstGeom prst="rect">
                <a:avLst/>
              </a:prstGeom>
              <a:blipFill>
                <a:blip r:embed="rId8"/>
                <a:stretch>
                  <a:fillRect l="-1709" t="-5556" b="-7407"/>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AA34F7B7-F8DB-2349-B062-48722C46F39F}"/>
              </a:ext>
            </a:extLst>
          </p:cNvPr>
          <p:cNvSpPr txBox="1">
            <a:spLocks/>
          </p:cNvSpPr>
          <p:nvPr/>
        </p:nvSpPr>
        <p:spPr>
          <a:xfrm>
            <a:off x="322620" y="149735"/>
            <a:ext cx="7504394" cy="85486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Arial"/>
                <a:ea typeface="+mj-ea"/>
                <a:cs typeface="+mj-cs"/>
              </a:defRPr>
            </a:lvl1pPr>
          </a:lstStyle>
          <a:p>
            <a:pPr>
              <a:defRPr/>
            </a:pPr>
            <a:r>
              <a:rPr lang="en-US" altLang="zh-CN" sz="3200" dirty="0"/>
              <a:t>Policy</a:t>
            </a:r>
            <a:r>
              <a:rPr lang="zh-CN" altLang="en-US" sz="3200" dirty="0"/>
              <a:t> </a:t>
            </a:r>
            <a:r>
              <a:rPr lang="en-US" sz="3200" dirty="0"/>
              <a:t>Iteration</a:t>
            </a:r>
            <a:r>
              <a:rPr lang="en-US" altLang="zh-CN" sz="3200" dirty="0"/>
              <a:t>:</a:t>
            </a:r>
            <a:r>
              <a:rPr lang="zh-CN" altLang="en-US" sz="3200" dirty="0"/>
              <a:t> </a:t>
            </a:r>
            <a:r>
              <a:rPr lang="en-US" altLang="zh-CN" sz="3200" dirty="0"/>
              <a:t>Policy</a:t>
            </a:r>
            <a:r>
              <a:rPr lang="zh-CN" altLang="en-US" sz="3200" dirty="0"/>
              <a:t> </a:t>
            </a:r>
            <a:r>
              <a:rPr lang="en-US" altLang="zh-CN" sz="3200" dirty="0"/>
              <a:t>Evaluation</a:t>
            </a:r>
            <a:r>
              <a:rPr lang="zh-CN" altLang="en-US" sz="3200" dirty="0"/>
              <a:t> </a:t>
            </a:r>
            <a:endParaRPr lang="en-US" sz="3200" dirty="0"/>
          </a:p>
        </p:txBody>
      </p:sp>
    </p:spTree>
    <p:extLst>
      <p:ext uri="{BB962C8B-B14F-4D97-AF65-F5344CB8AC3E}">
        <p14:creationId xmlns:p14="http://schemas.microsoft.com/office/powerpoint/2010/main" val="119065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86E914-CF18-B849-B8F6-9EC22A757BD5}"/>
                  </a:ext>
                </a:extLst>
              </p:cNvPr>
              <p:cNvSpPr>
                <a:spLocks noGrp="1"/>
              </p:cNvSpPr>
              <p:nvPr>
                <p:ph idx="1"/>
              </p:nvPr>
            </p:nvSpPr>
            <p:spPr>
              <a:xfrm>
                <a:off x="457200" y="1205345"/>
                <a:ext cx="8229600" cy="3118643"/>
              </a:xfrm>
            </p:spPr>
            <p:txBody>
              <a:bodyPr>
                <a:normAutofit/>
              </a:bodyPr>
              <a:lstStyle/>
              <a:p>
                <a:r>
                  <a:rPr lang="en-US" altLang="zh-CN" sz="1700" dirty="0"/>
                  <a:t>Use</a:t>
                </a:r>
                <a:r>
                  <a:rPr lang="zh-CN" altLang="en-US" sz="1700" dirty="0"/>
                  <a:t> </a:t>
                </a:r>
                <a:r>
                  <a:rPr lang="en-US" altLang="zh-CN" sz="1700" dirty="0"/>
                  <a:t>the</a:t>
                </a:r>
                <a:r>
                  <a:rPr lang="zh-CN" altLang="en-US" sz="1700" dirty="0"/>
                  <a:t> </a:t>
                </a:r>
                <a:r>
                  <a:rPr lang="en-US" altLang="zh-CN" sz="1700" dirty="0"/>
                  <a:t>example</a:t>
                </a:r>
                <a:r>
                  <a:rPr lang="zh-CN" altLang="en-US" sz="1700" dirty="0"/>
                  <a:t> </a:t>
                </a:r>
                <a:r>
                  <a:rPr lang="en-US" altLang="zh-CN" sz="1700" dirty="0"/>
                  <a:t>used</a:t>
                </a:r>
                <a:r>
                  <a:rPr lang="zh-CN" altLang="en-US" sz="1700" dirty="0"/>
                  <a:t> </a:t>
                </a:r>
                <a:r>
                  <a:rPr lang="en-US" altLang="zh-CN" sz="1700" dirty="0"/>
                  <a:t>in</a:t>
                </a:r>
                <a:r>
                  <a:rPr lang="zh-CN" altLang="en-US" sz="1700" dirty="0"/>
                  <a:t> </a:t>
                </a:r>
                <a:r>
                  <a:rPr lang="en-US" altLang="zh-CN" sz="1700" dirty="0"/>
                  <a:t>VI</a:t>
                </a:r>
              </a:p>
              <a:p>
                <a:r>
                  <a:rPr lang="en-US" altLang="zh-CN" sz="1700" dirty="0"/>
                  <a:t>Start</a:t>
                </a:r>
                <a:r>
                  <a:rPr lang="zh-CN" altLang="en-US" sz="1700" dirty="0"/>
                  <a:t> </a:t>
                </a:r>
                <a:r>
                  <a:rPr lang="en-US" altLang="zh-CN" sz="1700" dirty="0"/>
                  <a:t>iteration</a:t>
                </a:r>
                <a:r>
                  <a:rPr lang="zh-CN" altLang="en-US" sz="1700" dirty="0"/>
                  <a:t> </a:t>
                </a:r>
                <a14:m>
                  <m:oMath xmlns:m="http://schemas.openxmlformats.org/officeDocument/2006/math">
                    <m:r>
                      <a:rPr lang="en-US" altLang="zh-CN" sz="1700" b="0" i="1" smtClean="0">
                        <a:latin typeface="Cambria Math" panose="02040503050406030204" pitchFamily="18" charset="0"/>
                      </a:rPr>
                      <m:t>𝑖</m:t>
                    </m:r>
                    <m:r>
                      <a:rPr lang="en-US" altLang="zh-CN" sz="1700" b="0" i="1" smtClean="0">
                        <a:latin typeface="Cambria Math" panose="02040503050406030204" pitchFamily="18" charset="0"/>
                      </a:rPr>
                      <m:t>=0</m:t>
                    </m:r>
                  </m:oMath>
                </a14:m>
                <a:r>
                  <a:rPr lang="en-US" altLang="zh-CN" sz="1700" dirty="0"/>
                  <a:t>, </a:t>
                </a:r>
                <a14:m>
                  <m:oMath xmlns:m="http://schemas.openxmlformats.org/officeDocument/2006/math">
                    <m:r>
                      <a:rPr lang="en-US" altLang="zh-CN" sz="1700" i="1">
                        <a:latin typeface="Cambria Math" panose="02040503050406030204" pitchFamily="18" charset="0"/>
                      </a:rPr>
                      <m:t>𝛾</m:t>
                    </m:r>
                    <m:r>
                      <a:rPr lang="en-US" altLang="zh-CN" sz="1700" i="1">
                        <a:latin typeface="Cambria Math" panose="02040503050406030204" pitchFamily="18" charset="0"/>
                      </a:rPr>
                      <m:t>=0.99</m:t>
                    </m:r>
                  </m:oMath>
                </a14:m>
                <a:r>
                  <a:rPr lang="en-US" altLang="zh-CN" sz="1700" dirty="0"/>
                  <a:t>,</a:t>
                </a:r>
                <a:r>
                  <a:rPr lang="zh-CN" altLang="en-US" sz="1700" dirty="0"/>
                  <a:t> </a:t>
                </a:r>
                <a:r>
                  <a:rPr lang="en-US" altLang="zh-CN" sz="1700" dirty="0"/>
                  <a:t>initialize</a:t>
                </a:r>
                <a:r>
                  <a:rPr lang="zh-CN" altLang="en-US" sz="1700" dirty="0"/>
                  <a:t> </a:t>
                </a:r>
                <a:r>
                  <a:rPr lang="en-US" altLang="zh-CN" sz="1700" dirty="0"/>
                  <a:t>random</a:t>
                </a:r>
                <a14:m>
                  <m:oMath xmlns:m="http://schemas.openxmlformats.org/officeDocument/2006/math">
                    <m:r>
                      <m:rPr>
                        <m:lit/>
                      </m:rPr>
                      <a:rPr lang="zh-CN" altLang="en-US" sz="1700" b="0" i="0" smtClean="0">
                        <a:latin typeface="Cambria Math" panose="02040503050406030204" pitchFamily="18" charset="0"/>
                      </a:rPr>
                      <m:t> </m:t>
                    </m:r>
                    <m:r>
                      <a:rPr lang="en-US" altLang="zh-CN" sz="1700" b="0" i="1" smtClean="0">
                        <a:latin typeface="Cambria Math" panose="02040503050406030204" pitchFamily="18" charset="0"/>
                      </a:rPr>
                      <m:t>𝜋</m:t>
                    </m:r>
                    <m:r>
                      <a:rPr lang="en-US" altLang="zh-CN" sz="1700" b="0" i="1" smtClean="0">
                        <a:latin typeface="Cambria Math" panose="02040503050406030204" pitchFamily="18" charset="0"/>
                      </a:rPr>
                      <m:t>=</m:t>
                    </m:r>
                    <m:d>
                      <m:dPr>
                        <m:begChr m:val="["/>
                        <m:endChr m:val="]"/>
                        <m:ctrlPr>
                          <a:rPr lang="en-US" altLang="zh-CN" sz="1700" b="0" i="1" smtClean="0">
                            <a:latin typeface="Cambria Math" panose="02040503050406030204" pitchFamily="18" charset="0"/>
                          </a:rPr>
                        </m:ctrlPr>
                      </m:dPr>
                      <m:e>
                        <m:sSub>
                          <m:sSubPr>
                            <m:ctrlPr>
                              <a:rPr lang="en-US" altLang="zh-CN" sz="1700" b="0" i="1" smtClean="0">
                                <a:latin typeface="Cambria Math" panose="02040503050406030204" pitchFamily="18" charset="0"/>
                              </a:rPr>
                            </m:ctrlPr>
                          </m:sSubPr>
                          <m:e>
                            <m:r>
                              <a:rPr lang="en-US" altLang="zh-CN" sz="1700" b="0" i="1" smtClean="0">
                                <a:latin typeface="Cambria Math" panose="02040503050406030204" pitchFamily="18" charset="0"/>
                              </a:rPr>
                              <m:t>𝑎</m:t>
                            </m:r>
                          </m:e>
                          <m:sub>
                            <m:r>
                              <a:rPr lang="en-US" altLang="zh-CN" sz="1700" b="0" i="1" smtClean="0">
                                <a:latin typeface="Cambria Math" panose="02040503050406030204" pitchFamily="18" charset="0"/>
                              </a:rPr>
                              <m:t>1</m:t>
                            </m:r>
                          </m:sub>
                        </m:sSub>
                        <m:r>
                          <a:rPr lang="en-US" altLang="zh-CN" sz="1700" b="0" i="1" smtClean="0">
                            <a:latin typeface="Cambria Math" panose="02040503050406030204" pitchFamily="18" charset="0"/>
                          </a:rPr>
                          <m:t>,</m:t>
                        </m:r>
                        <m:r>
                          <a:rPr lang="zh-CN" altLang="en-US" sz="1700" b="0" i="1" smtClean="0">
                            <a:latin typeface="Cambria Math" panose="02040503050406030204" pitchFamily="18" charset="0"/>
                          </a:rPr>
                          <m:t> </m:t>
                        </m:r>
                        <m:sSub>
                          <m:sSubPr>
                            <m:ctrlPr>
                              <a:rPr lang="en-US" altLang="zh-CN" sz="1700" b="0" i="1" smtClean="0">
                                <a:latin typeface="Cambria Math" panose="02040503050406030204" pitchFamily="18" charset="0"/>
                              </a:rPr>
                            </m:ctrlPr>
                          </m:sSubPr>
                          <m:e>
                            <m:r>
                              <a:rPr lang="en-US" altLang="zh-CN" sz="1700" b="0" i="1" smtClean="0">
                                <a:latin typeface="Cambria Math" panose="02040503050406030204" pitchFamily="18" charset="0"/>
                              </a:rPr>
                              <m:t>𝑎</m:t>
                            </m:r>
                          </m:e>
                          <m:sub>
                            <m:r>
                              <a:rPr lang="en-US" altLang="zh-CN" sz="1700" b="0" i="1" smtClean="0">
                                <a:latin typeface="Cambria Math" panose="02040503050406030204" pitchFamily="18" charset="0"/>
                              </a:rPr>
                              <m:t>0</m:t>
                            </m:r>
                          </m:sub>
                        </m:sSub>
                        <m:r>
                          <a:rPr lang="en-US" altLang="zh-CN" sz="1700" b="0" i="1" smtClean="0">
                            <a:latin typeface="Cambria Math" panose="02040503050406030204" pitchFamily="18" charset="0"/>
                          </a:rPr>
                          <m:t>,</m:t>
                        </m:r>
                        <m:sSub>
                          <m:sSubPr>
                            <m:ctrlPr>
                              <a:rPr lang="en-US" altLang="zh-CN" sz="1700" b="0" i="1" smtClean="0">
                                <a:latin typeface="Cambria Math" panose="02040503050406030204" pitchFamily="18" charset="0"/>
                              </a:rPr>
                            </m:ctrlPr>
                          </m:sSubPr>
                          <m:e>
                            <m:r>
                              <a:rPr lang="en-US" altLang="zh-CN" sz="1700" b="0" i="1" smtClean="0">
                                <a:latin typeface="Cambria Math" panose="02040503050406030204" pitchFamily="18" charset="0"/>
                              </a:rPr>
                              <m:t>𝑎</m:t>
                            </m:r>
                          </m:e>
                          <m:sub>
                            <m:r>
                              <a:rPr lang="en-US" altLang="zh-CN" sz="1700" b="0" i="1" smtClean="0">
                                <a:latin typeface="Cambria Math" panose="02040503050406030204" pitchFamily="18" charset="0"/>
                              </a:rPr>
                              <m:t>1</m:t>
                            </m:r>
                          </m:sub>
                        </m:sSub>
                      </m:e>
                    </m:d>
                  </m:oMath>
                </a14:m>
                <a:r>
                  <a:rPr lang="zh-CN" altLang="en-US" sz="1700" dirty="0"/>
                  <a:t> </a:t>
                </a:r>
                <a:r>
                  <a:rPr lang="en-US" altLang="zh-CN" sz="1700" b="0" dirty="0"/>
                  <a:t>and</a:t>
                </a:r>
                <a:r>
                  <a:rPr lang="zh-CN" altLang="en-US" sz="1700" dirty="0"/>
                  <a:t> </a:t>
                </a:r>
                <a14:m>
                  <m:oMath xmlns:m="http://schemas.openxmlformats.org/officeDocument/2006/math">
                    <m:r>
                      <a:rPr lang="en-US" altLang="zh-CN" sz="1700" b="0" i="1" smtClean="0">
                        <a:latin typeface="Cambria Math" panose="02040503050406030204" pitchFamily="18" charset="0"/>
                      </a:rPr>
                      <m:t>𝑉</m:t>
                    </m:r>
                    <m:d>
                      <m:dPr>
                        <m:ctrlPr>
                          <a:rPr lang="en-US" altLang="zh-CN" sz="1700" b="0" i="1" smtClean="0">
                            <a:latin typeface="Cambria Math" panose="02040503050406030204" pitchFamily="18" charset="0"/>
                          </a:rPr>
                        </m:ctrlPr>
                      </m:dPr>
                      <m:e>
                        <m:r>
                          <a:rPr lang="en-US" altLang="zh-CN" sz="1700" b="0" i="1" smtClean="0">
                            <a:latin typeface="Cambria Math" panose="02040503050406030204" pitchFamily="18" charset="0"/>
                          </a:rPr>
                          <m:t>𝑠</m:t>
                        </m:r>
                      </m:e>
                    </m:d>
                    <m:r>
                      <a:rPr lang="en-US" altLang="zh-CN" sz="1700" b="0" i="1" smtClean="0">
                        <a:latin typeface="Cambria Math" panose="02040503050406030204" pitchFamily="18" charset="0"/>
                      </a:rPr>
                      <m:t>=0</m:t>
                    </m:r>
                  </m:oMath>
                </a14:m>
                <a:r>
                  <a:rPr lang="zh-CN" altLang="en-US" sz="1700" b="0" dirty="0"/>
                  <a:t> </a:t>
                </a:r>
                <a:r>
                  <a:rPr lang="en-US" altLang="zh-CN" sz="1700" dirty="0"/>
                  <a:t>for</a:t>
                </a:r>
                <a:r>
                  <a:rPr lang="zh-CN" altLang="en-US" sz="1700" dirty="0"/>
                  <a:t> </a:t>
                </a:r>
                <a:r>
                  <a:rPr lang="en-US" altLang="zh-CN" sz="1700" dirty="0"/>
                  <a:t>states</a:t>
                </a:r>
                <a:r>
                  <a:rPr lang="zh-CN" altLang="en-US" sz="1700" dirty="0"/>
                  <a:t> </a:t>
                </a:r>
                <a14:m>
                  <m:oMath xmlns:m="http://schemas.openxmlformats.org/officeDocument/2006/math">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𝑠</m:t>
                        </m:r>
                      </m:e>
                      <m:sub>
                        <m:r>
                          <a:rPr lang="en-US" altLang="zh-CN" sz="1700" i="1">
                            <a:latin typeface="Cambria Math" panose="02040503050406030204" pitchFamily="18" charset="0"/>
                          </a:rPr>
                          <m:t>0</m:t>
                        </m:r>
                      </m:sub>
                    </m:sSub>
                  </m:oMath>
                </a14:m>
                <a:r>
                  <a:rPr lang="en-US" altLang="zh-CN" sz="1700" b="0" dirty="0"/>
                  <a:t>,</a:t>
                </a:r>
                <a:r>
                  <a:rPr lang="zh-CN" altLang="en-US" sz="1700" b="0" dirty="0"/>
                  <a:t> </a:t>
                </a:r>
                <a14:m>
                  <m:oMath xmlns:m="http://schemas.openxmlformats.org/officeDocument/2006/math">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𝑠</m:t>
                        </m:r>
                      </m:e>
                      <m:sub>
                        <m:r>
                          <a:rPr lang="en-US" altLang="zh-CN" sz="1700" b="0" i="1" smtClean="0">
                            <a:latin typeface="Cambria Math" panose="02040503050406030204" pitchFamily="18" charset="0"/>
                          </a:rPr>
                          <m:t>1</m:t>
                        </m:r>
                      </m:sub>
                    </m:sSub>
                  </m:oMath>
                </a14:m>
                <a:r>
                  <a:rPr lang="zh-CN" altLang="en-US" sz="1700" b="0" dirty="0"/>
                  <a:t> </a:t>
                </a:r>
                <a:r>
                  <a:rPr lang="en-US" altLang="zh-CN" sz="1700" b="0" dirty="0"/>
                  <a:t>and</a:t>
                </a:r>
                <a:r>
                  <a:rPr lang="zh-CN" altLang="en-US" sz="1700" b="0" dirty="0"/>
                  <a:t> </a:t>
                </a:r>
                <a14:m>
                  <m:oMath xmlns:m="http://schemas.openxmlformats.org/officeDocument/2006/math">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𝑠</m:t>
                        </m:r>
                      </m:e>
                      <m:sub>
                        <m:r>
                          <a:rPr lang="en-US" altLang="zh-CN" sz="1700" b="0" i="1" smtClean="0">
                            <a:latin typeface="Cambria Math" panose="02040503050406030204" pitchFamily="18" charset="0"/>
                          </a:rPr>
                          <m:t>2</m:t>
                        </m:r>
                      </m:sub>
                    </m:sSub>
                  </m:oMath>
                </a14:m>
                <a:endParaRPr lang="en-US" altLang="zh-CN" sz="1700" b="0" dirty="0"/>
              </a:p>
            </p:txBody>
          </p:sp>
        </mc:Choice>
        <mc:Fallback xmlns="">
          <p:sp>
            <p:nvSpPr>
              <p:cNvPr id="3" name="Content Placeholder 2">
                <a:extLst>
                  <a:ext uri="{FF2B5EF4-FFF2-40B4-BE49-F238E27FC236}">
                    <a16:creationId xmlns:a16="http://schemas.microsoft.com/office/drawing/2014/main" id="{7886E914-CF18-B849-B8F6-9EC22A757BD5}"/>
                  </a:ext>
                </a:extLst>
              </p:cNvPr>
              <p:cNvSpPr>
                <a:spLocks noGrp="1" noRot="1" noChangeAspect="1" noMove="1" noResize="1" noEditPoints="1" noAdjustHandles="1" noChangeArrowheads="1" noChangeShapeType="1" noTextEdit="1"/>
              </p:cNvSpPr>
              <p:nvPr>
                <p:ph idx="1"/>
              </p:nvPr>
            </p:nvSpPr>
            <p:spPr>
              <a:xfrm>
                <a:off x="457200" y="1205345"/>
                <a:ext cx="8229600" cy="3118643"/>
              </a:xfrm>
              <a:blipFill>
                <a:blip r:embed="rId3"/>
                <a:stretch>
                  <a:fillRect l="-370" t="-78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F509B4-9DAD-6A4D-AB1F-667B3A7A4FE2}"/>
                  </a:ext>
                </a:extLst>
              </p:cNvPr>
              <p:cNvSpPr txBox="1"/>
              <p:nvPr/>
            </p:nvSpPr>
            <p:spPr>
              <a:xfrm>
                <a:off x="691879" y="2173871"/>
                <a:ext cx="5056342" cy="215444"/>
              </a:xfrm>
              <a:prstGeom prst="rect">
                <a:avLst/>
              </a:prstGeom>
              <a:noFill/>
            </p:spPr>
            <p:txBody>
              <a:bodyPr wrap="square" lIns="0" tIns="0" rIns="0" bIns="0" rtlCol="0">
                <a:spAutoFit/>
              </a:bodyPr>
              <a:lstStyle/>
              <a:p>
                <a14:m>
                  <m:oMath xmlns:m="http://schemas.openxmlformats.org/officeDocument/2006/math">
                    <m:r>
                      <a:rPr lang="en-US" altLang="zh-CN" sz="1400" b="0" i="1" smtClean="0">
                        <a:solidFill>
                          <a:srgbClr val="FF0000"/>
                        </a:solidFill>
                        <a:latin typeface="Cambria Math" panose="02040503050406030204" pitchFamily="18" charset="0"/>
                      </a:rPr>
                      <m:t>𝑉</m:t>
                    </m:r>
                    <m:d>
                      <m:dPr>
                        <m:ctrlPr>
                          <a:rPr lang="en-US" altLang="zh-CN" sz="1400" b="0" i="1" smtClean="0">
                            <a:solidFill>
                              <a:srgbClr val="FF0000"/>
                            </a:solidFill>
                            <a:latin typeface="Cambria Math" panose="02040503050406030204" pitchFamily="18" charset="0"/>
                          </a:rPr>
                        </m:ctrlPr>
                      </m:dPr>
                      <m:e>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0</m:t>
                            </m:r>
                          </m:sub>
                        </m:sSub>
                      </m:e>
                    </m:d>
                    <m:r>
                      <a:rPr lang="en-US" altLang="zh-CN" sz="1400" i="1">
                        <a:latin typeface="Cambria Math" panose="02040503050406030204" pitchFamily="18" charset="0"/>
                        <a:ea typeface="Cambria Math" panose="02040503050406030204" pitchFamily="18" charset="0"/>
                      </a:rPr>
                      <m:t>←</m:t>
                    </m:r>
                    <m:r>
                      <a:rPr lang="en-US" altLang="zh-CN" sz="1400" i="1" smtClean="0">
                        <a:latin typeface="Cambria Math" panose="02040503050406030204" pitchFamily="18" charset="0"/>
                      </a:rPr>
                      <m:t>0</m:t>
                    </m:r>
                    <m:r>
                      <a:rPr lang="en-US" altLang="zh-CN" sz="1400" b="0" i="1" smtClean="0">
                        <a:latin typeface="Cambria Math" panose="02040503050406030204" pitchFamily="18" charset="0"/>
                      </a:rPr>
                      <m:t>.0</m:t>
                    </m:r>
                    <m:d>
                      <m:dPr>
                        <m:begChr m:val="["/>
                        <m:endChr m:val="]"/>
                        <m:ctrlPr>
                          <a:rPr lang="en-US" altLang="zh-CN" sz="1400" i="1">
                            <a:latin typeface="Cambria Math" panose="02040503050406030204" pitchFamily="18" charset="0"/>
                          </a:rPr>
                        </m:ctrlPr>
                      </m:dPr>
                      <m:e>
                        <m:r>
                          <a:rPr lang="en-US" altLang="zh-CN" sz="1400" i="1" smtClean="0">
                            <a:latin typeface="Cambria Math" panose="02040503050406030204" pitchFamily="18" charset="0"/>
                          </a:rPr>
                          <m:t>0</m:t>
                        </m:r>
                        <m:r>
                          <a:rPr lang="en-US" altLang="zh-CN" sz="1400" b="0" i="1" smtClean="0">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solidFill>
                              <a:srgbClr val="FF0000"/>
                            </a:solidFill>
                            <a:latin typeface="Cambria Math" panose="02040503050406030204" pitchFamily="18" charset="0"/>
                          </a:rPr>
                          <m:t>𝑉</m:t>
                        </m:r>
                        <m:r>
                          <a:rPr lang="en-US" altLang="zh-CN" sz="1400" i="1">
                            <a:solidFill>
                              <a:srgbClr val="FF0000"/>
                            </a:solidFill>
                            <a:latin typeface="Cambria Math" panose="02040503050406030204" pitchFamily="18" charset="0"/>
                          </a:rPr>
                          <m:t>(</m:t>
                        </m:r>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0</m:t>
                            </m:r>
                          </m:sub>
                        </m:sSub>
                        <m:r>
                          <a:rPr lang="en-US" altLang="zh-CN" sz="1400" b="0" i="1" smtClean="0">
                            <a:solidFill>
                              <a:srgbClr val="FF0000"/>
                            </a:solidFill>
                            <a:latin typeface="Cambria Math" panose="02040503050406030204" pitchFamily="18" charset="0"/>
                          </a:rPr>
                          <m:t>)</m:t>
                        </m:r>
                      </m:e>
                    </m:d>
                  </m:oMath>
                </a14:m>
                <a:r>
                  <a:rPr lang="zh-CN" altLang="en-US" sz="1400" dirty="0"/>
                  <a:t> </a:t>
                </a:r>
                <a:r>
                  <a:rPr lang="en-US" altLang="zh-CN" sz="1400" dirty="0"/>
                  <a:t>+ </a:t>
                </a:r>
                <a14:m>
                  <m:oMath xmlns:m="http://schemas.openxmlformats.org/officeDocument/2006/math">
                    <m:r>
                      <a:rPr lang="en-US" altLang="zh-CN" sz="1400" i="1" smtClean="0">
                        <a:latin typeface="Cambria Math" panose="02040503050406030204" pitchFamily="18" charset="0"/>
                      </a:rPr>
                      <m:t>0</m:t>
                    </m:r>
                    <m:r>
                      <a:rPr lang="en-US" altLang="zh-CN" sz="1400" b="0" i="1" smtClean="0">
                        <a:latin typeface="Cambria Math" panose="02040503050406030204" pitchFamily="18" charset="0"/>
                      </a:rPr>
                      <m:t>.0</m:t>
                    </m:r>
                    <m:d>
                      <m:dPr>
                        <m:begChr m:val="["/>
                        <m:endChr m:val="]"/>
                        <m:ctrlPr>
                          <a:rPr lang="en-US" altLang="zh-CN" sz="1400" i="1">
                            <a:latin typeface="Cambria Math" panose="02040503050406030204" pitchFamily="18" charset="0"/>
                          </a:rPr>
                        </m:ctrlPr>
                      </m:dPr>
                      <m:e>
                        <m:r>
                          <a:rPr lang="en-US" altLang="zh-CN" sz="1400" i="1" smtClean="0">
                            <a:latin typeface="Cambria Math" panose="02040503050406030204" pitchFamily="18" charset="0"/>
                          </a:rPr>
                          <m:t>0</m:t>
                        </m:r>
                        <m:r>
                          <a:rPr lang="en-US" altLang="zh-CN" sz="1400" b="0" i="1" smtClean="0">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solidFill>
                              <a:srgbClr val="FF0000"/>
                            </a:solidFill>
                            <a:latin typeface="Cambria Math" panose="02040503050406030204" pitchFamily="18" charset="0"/>
                          </a:rPr>
                          <m:t>𝑉</m:t>
                        </m:r>
                        <m:r>
                          <a:rPr lang="en-US" altLang="zh-CN" sz="1400" i="1">
                            <a:solidFill>
                              <a:srgbClr val="FF0000"/>
                            </a:solidFill>
                            <a:latin typeface="Cambria Math" panose="02040503050406030204" pitchFamily="18" charset="0"/>
                          </a:rPr>
                          <m:t>(</m:t>
                        </m:r>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1</m:t>
                            </m:r>
                          </m:sub>
                        </m:sSub>
                        <m:r>
                          <a:rPr lang="en-US" altLang="zh-CN" sz="1400" b="0" i="1" smtClean="0">
                            <a:solidFill>
                              <a:srgbClr val="FF0000"/>
                            </a:solidFill>
                            <a:latin typeface="Cambria Math" panose="02040503050406030204" pitchFamily="18" charset="0"/>
                          </a:rPr>
                          <m:t>)</m:t>
                        </m:r>
                      </m:e>
                    </m:d>
                  </m:oMath>
                </a14:m>
                <a:r>
                  <a:rPr lang="zh-CN" altLang="en-US" sz="1400" dirty="0"/>
                  <a:t> </a:t>
                </a:r>
                <a:r>
                  <a:rPr lang="en-US" altLang="zh-CN" sz="1400" dirty="0"/>
                  <a:t>+</a:t>
                </a:r>
                <a14:m>
                  <m:oMath xmlns:m="http://schemas.openxmlformats.org/officeDocument/2006/math">
                    <m:r>
                      <a:rPr lang="zh-CN" altLang="en-US" sz="1400" b="0" i="0" smtClean="0">
                        <a:latin typeface="Cambria Math" panose="02040503050406030204" pitchFamily="18" charset="0"/>
                      </a:rPr>
                      <m:t> </m:t>
                    </m:r>
                    <m:r>
                      <a:rPr lang="en-US" altLang="zh-CN" sz="1400" b="0" i="0" smtClean="0">
                        <a:latin typeface="Cambria Math" panose="02040503050406030204" pitchFamily="18" charset="0"/>
                      </a:rPr>
                      <m:t>1.0</m:t>
                    </m:r>
                    <m:d>
                      <m:dPr>
                        <m:begChr m:val="["/>
                        <m:endChr m:val="]"/>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0.0</m:t>
                        </m:r>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solidFill>
                              <a:srgbClr val="FF0000"/>
                            </a:solidFill>
                            <a:latin typeface="Cambria Math" panose="02040503050406030204" pitchFamily="18" charset="0"/>
                          </a:rPr>
                          <m:t>𝑉</m:t>
                        </m:r>
                        <m:r>
                          <a:rPr lang="en-US" altLang="zh-CN" sz="1400" i="1">
                            <a:solidFill>
                              <a:srgbClr val="FF0000"/>
                            </a:solidFill>
                            <a:latin typeface="Cambria Math" panose="02040503050406030204" pitchFamily="18" charset="0"/>
                          </a:rPr>
                          <m:t>(</m:t>
                        </m:r>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2</m:t>
                            </m:r>
                          </m:sub>
                        </m:sSub>
                        <m:r>
                          <a:rPr lang="en-US" altLang="zh-CN" sz="1400" b="0" i="1" smtClean="0">
                            <a:solidFill>
                              <a:srgbClr val="FF0000"/>
                            </a:solidFill>
                            <a:latin typeface="Cambria Math" panose="02040503050406030204" pitchFamily="18" charset="0"/>
                          </a:rPr>
                          <m:t>)</m:t>
                        </m:r>
                      </m:e>
                    </m:d>
                  </m:oMath>
                </a14:m>
                <a:endParaRPr lang="en-US" sz="1400" dirty="0"/>
              </a:p>
            </p:txBody>
          </p:sp>
        </mc:Choice>
        <mc:Fallback xmlns="">
          <p:sp>
            <p:nvSpPr>
              <p:cNvPr id="5" name="TextBox 4">
                <a:extLst>
                  <a:ext uri="{FF2B5EF4-FFF2-40B4-BE49-F238E27FC236}">
                    <a16:creationId xmlns:a16="http://schemas.microsoft.com/office/drawing/2014/main" id="{BCF509B4-9DAD-6A4D-AB1F-667B3A7A4FE2}"/>
                  </a:ext>
                </a:extLst>
              </p:cNvPr>
              <p:cNvSpPr txBox="1">
                <a:spLocks noRot="1" noChangeAspect="1" noMove="1" noResize="1" noEditPoints="1" noAdjustHandles="1" noChangeArrowheads="1" noChangeShapeType="1" noTextEdit="1"/>
              </p:cNvSpPr>
              <p:nvPr/>
            </p:nvSpPr>
            <p:spPr>
              <a:xfrm>
                <a:off x="691879" y="2173871"/>
                <a:ext cx="5056342" cy="215444"/>
              </a:xfrm>
              <a:prstGeom prst="rect">
                <a:avLst/>
              </a:prstGeom>
              <a:blipFill>
                <a:blip r:embed="rId4"/>
                <a:stretch>
                  <a:fillRect l="-1256" t="-29412"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BEFF2F-2E04-F44A-B44A-2A95514BA502}"/>
                  </a:ext>
                </a:extLst>
              </p:cNvPr>
              <p:cNvSpPr txBox="1"/>
              <p:nvPr/>
            </p:nvSpPr>
            <p:spPr>
              <a:xfrm>
                <a:off x="693008" y="2518308"/>
                <a:ext cx="4979280" cy="215444"/>
              </a:xfrm>
              <a:prstGeom prst="rect">
                <a:avLst/>
              </a:prstGeom>
              <a:noFill/>
            </p:spPr>
            <p:txBody>
              <a:bodyPr wrap="square" lIns="0" tIns="0" rIns="0" bIns="0" rtlCol="0">
                <a:spAutoFit/>
              </a:bodyPr>
              <a:lstStyle/>
              <a:p>
                <a14:m>
                  <m:oMath xmlns:m="http://schemas.openxmlformats.org/officeDocument/2006/math">
                    <m:r>
                      <a:rPr lang="en-US" altLang="zh-CN" sz="1400" b="0" i="1" smtClean="0">
                        <a:solidFill>
                          <a:srgbClr val="FF0000"/>
                        </a:solidFill>
                        <a:latin typeface="Cambria Math" panose="02040503050406030204" pitchFamily="18" charset="0"/>
                      </a:rPr>
                      <m:t>𝑉</m:t>
                    </m:r>
                    <m:d>
                      <m:dPr>
                        <m:ctrlPr>
                          <a:rPr lang="en-US" altLang="zh-CN" sz="1400" b="0" i="1" smtClean="0">
                            <a:solidFill>
                              <a:srgbClr val="FF0000"/>
                            </a:solidFill>
                            <a:latin typeface="Cambria Math" panose="02040503050406030204" pitchFamily="18" charset="0"/>
                          </a:rPr>
                        </m:ctrlPr>
                      </m:dPr>
                      <m:e>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1</m:t>
                            </m:r>
                          </m:sub>
                        </m:sSub>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0.7</m:t>
                    </m:r>
                    <m:d>
                      <m:dPr>
                        <m:begChr m:val="["/>
                        <m:endChr m:val="]"/>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5.0</m:t>
                        </m:r>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solidFill>
                              <a:srgbClr val="FF0000"/>
                            </a:solidFill>
                            <a:latin typeface="Cambria Math" panose="02040503050406030204" pitchFamily="18" charset="0"/>
                          </a:rPr>
                          <m:t>𝑉</m:t>
                        </m:r>
                        <m:r>
                          <a:rPr lang="en-US" altLang="zh-CN" sz="1400" i="1">
                            <a:solidFill>
                              <a:srgbClr val="FF0000"/>
                            </a:solidFill>
                            <a:latin typeface="Cambria Math" panose="02040503050406030204" pitchFamily="18" charset="0"/>
                          </a:rPr>
                          <m:t>(</m:t>
                        </m:r>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0</m:t>
                            </m:r>
                          </m:sub>
                        </m:sSub>
                        <m:r>
                          <a:rPr lang="en-US" altLang="zh-CN" sz="1400" b="0" i="1" smtClean="0">
                            <a:solidFill>
                              <a:srgbClr val="FF0000"/>
                            </a:solidFill>
                            <a:latin typeface="Cambria Math" panose="02040503050406030204" pitchFamily="18" charset="0"/>
                          </a:rPr>
                          <m:t>)</m:t>
                        </m:r>
                      </m:e>
                    </m:d>
                  </m:oMath>
                </a14:m>
                <a:r>
                  <a:rPr lang="zh-CN" altLang="en-US" sz="1400" dirty="0"/>
                  <a:t> </a:t>
                </a:r>
                <a:r>
                  <a:rPr lang="en-US" altLang="zh-CN" sz="1400" dirty="0"/>
                  <a:t>+ </a:t>
                </a:r>
                <a14:m>
                  <m:oMath xmlns:m="http://schemas.openxmlformats.org/officeDocument/2006/math">
                    <m:r>
                      <a:rPr lang="en-US" altLang="zh-CN" sz="1400" i="1" smtClean="0">
                        <a:latin typeface="Cambria Math" panose="02040503050406030204" pitchFamily="18" charset="0"/>
                      </a:rPr>
                      <m:t>0</m:t>
                    </m:r>
                    <m:r>
                      <a:rPr lang="en-US" altLang="zh-CN" sz="1400" b="0" i="1" smtClean="0">
                        <a:latin typeface="Cambria Math" panose="02040503050406030204" pitchFamily="18" charset="0"/>
                      </a:rPr>
                      <m:t>.1</m:t>
                    </m:r>
                    <m:d>
                      <m:dPr>
                        <m:begChr m:val="["/>
                        <m:endChr m:val="]"/>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0.0</m:t>
                        </m:r>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solidFill>
                              <a:srgbClr val="FF0000"/>
                            </a:solidFill>
                            <a:latin typeface="Cambria Math" panose="02040503050406030204" pitchFamily="18" charset="0"/>
                          </a:rPr>
                          <m:t>𝑉</m:t>
                        </m:r>
                        <m:r>
                          <a:rPr lang="en-US" altLang="zh-CN" sz="1400" i="1">
                            <a:solidFill>
                              <a:srgbClr val="FF0000"/>
                            </a:solidFill>
                            <a:latin typeface="Cambria Math" panose="02040503050406030204" pitchFamily="18" charset="0"/>
                          </a:rPr>
                          <m:t>(</m:t>
                        </m:r>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1</m:t>
                            </m:r>
                          </m:sub>
                        </m:sSub>
                        <m:r>
                          <a:rPr lang="en-US" altLang="zh-CN" sz="1400" b="0" i="1" smtClean="0">
                            <a:solidFill>
                              <a:srgbClr val="FF0000"/>
                            </a:solidFill>
                            <a:latin typeface="Cambria Math" panose="02040503050406030204" pitchFamily="18" charset="0"/>
                          </a:rPr>
                          <m:t>)</m:t>
                        </m:r>
                      </m:e>
                    </m:d>
                  </m:oMath>
                </a14:m>
                <a:r>
                  <a:rPr lang="zh-CN" altLang="en-US" sz="1400" dirty="0"/>
                  <a:t> </a:t>
                </a:r>
                <a:r>
                  <a:rPr lang="en-US" altLang="zh-CN" sz="1400" dirty="0"/>
                  <a:t>+ </a:t>
                </a:r>
                <a14:m>
                  <m:oMath xmlns:m="http://schemas.openxmlformats.org/officeDocument/2006/math">
                    <m:r>
                      <a:rPr lang="en-US" altLang="zh-CN" sz="1400" i="1" smtClean="0">
                        <a:latin typeface="Cambria Math" panose="02040503050406030204" pitchFamily="18" charset="0"/>
                      </a:rPr>
                      <m:t>0</m:t>
                    </m:r>
                    <m:r>
                      <a:rPr lang="en-US" altLang="zh-CN" sz="1400" b="0" i="1" smtClean="0">
                        <a:latin typeface="Cambria Math" panose="02040503050406030204" pitchFamily="18" charset="0"/>
                      </a:rPr>
                      <m:t>.2</m:t>
                    </m:r>
                    <m:d>
                      <m:dPr>
                        <m:begChr m:val="["/>
                        <m:endChr m:val="]"/>
                        <m:ctrlPr>
                          <a:rPr lang="en-US" altLang="zh-CN" sz="1400" i="1">
                            <a:latin typeface="Cambria Math" panose="02040503050406030204" pitchFamily="18" charset="0"/>
                          </a:rPr>
                        </m:ctrlPr>
                      </m:dPr>
                      <m:e>
                        <m:r>
                          <a:rPr lang="en-US" altLang="zh-CN" sz="1400" i="1" smtClean="0">
                            <a:latin typeface="Cambria Math" panose="02040503050406030204" pitchFamily="18" charset="0"/>
                          </a:rPr>
                          <m:t>0</m:t>
                        </m:r>
                        <m:r>
                          <a:rPr lang="en-US" altLang="zh-CN" sz="1400" b="0" i="1" smtClean="0">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solidFill>
                              <a:srgbClr val="FF0000"/>
                            </a:solidFill>
                            <a:latin typeface="Cambria Math" panose="02040503050406030204" pitchFamily="18" charset="0"/>
                          </a:rPr>
                          <m:t>𝑉</m:t>
                        </m:r>
                        <m:r>
                          <a:rPr lang="en-US" altLang="zh-CN" sz="1400" i="1">
                            <a:solidFill>
                              <a:srgbClr val="FF0000"/>
                            </a:solidFill>
                            <a:latin typeface="Cambria Math" panose="02040503050406030204" pitchFamily="18" charset="0"/>
                          </a:rPr>
                          <m:t>(</m:t>
                        </m:r>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2</m:t>
                            </m:r>
                          </m:sub>
                        </m:sSub>
                        <m:r>
                          <a:rPr lang="en-US" altLang="zh-CN" sz="1400" b="0" i="1" smtClean="0">
                            <a:solidFill>
                              <a:srgbClr val="FF0000"/>
                            </a:solidFill>
                            <a:latin typeface="Cambria Math" panose="02040503050406030204" pitchFamily="18" charset="0"/>
                          </a:rPr>
                          <m:t>)</m:t>
                        </m:r>
                      </m:e>
                    </m:d>
                  </m:oMath>
                </a14:m>
                <a:endParaRPr lang="en-US" sz="1400" dirty="0"/>
              </a:p>
            </p:txBody>
          </p:sp>
        </mc:Choice>
        <mc:Fallback xmlns="">
          <p:sp>
            <p:nvSpPr>
              <p:cNvPr id="11" name="TextBox 10">
                <a:extLst>
                  <a:ext uri="{FF2B5EF4-FFF2-40B4-BE49-F238E27FC236}">
                    <a16:creationId xmlns:a16="http://schemas.microsoft.com/office/drawing/2014/main" id="{B9BEFF2F-2E04-F44A-B44A-2A95514BA502}"/>
                  </a:ext>
                </a:extLst>
              </p:cNvPr>
              <p:cNvSpPr txBox="1">
                <a:spLocks noRot="1" noChangeAspect="1" noMove="1" noResize="1" noEditPoints="1" noAdjustHandles="1" noChangeArrowheads="1" noChangeShapeType="1" noTextEdit="1"/>
              </p:cNvSpPr>
              <p:nvPr/>
            </p:nvSpPr>
            <p:spPr>
              <a:xfrm>
                <a:off x="693008" y="2518308"/>
                <a:ext cx="4979280" cy="215444"/>
              </a:xfrm>
              <a:prstGeom prst="rect">
                <a:avLst/>
              </a:prstGeom>
              <a:blipFill>
                <a:blip r:embed="rId5"/>
                <a:stretch>
                  <a:fillRect l="-1276" t="-29412" b="-5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F46A91-4B08-FF45-A6CF-00994DA6DB68}"/>
                  </a:ext>
                </a:extLst>
              </p:cNvPr>
              <p:cNvSpPr txBox="1"/>
              <p:nvPr/>
            </p:nvSpPr>
            <p:spPr>
              <a:xfrm>
                <a:off x="693008" y="2854562"/>
                <a:ext cx="4979280" cy="215444"/>
              </a:xfrm>
              <a:prstGeom prst="rect">
                <a:avLst/>
              </a:prstGeom>
              <a:noFill/>
            </p:spPr>
            <p:txBody>
              <a:bodyPr wrap="square" lIns="0" tIns="0" rIns="0" bIns="0" rtlCol="0">
                <a:spAutoFit/>
              </a:bodyPr>
              <a:lstStyle/>
              <a:p>
                <a14:m>
                  <m:oMath xmlns:m="http://schemas.openxmlformats.org/officeDocument/2006/math">
                    <m:r>
                      <a:rPr lang="en-US" altLang="zh-CN" sz="1400" b="0" i="1" smtClean="0">
                        <a:solidFill>
                          <a:srgbClr val="FF0000"/>
                        </a:solidFill>
                        <a:latin typeface="Cambria Math" panose="02040503050406030204" pitchFamily="18" charset="0"/>
                      </a:rPr>
                      <m:t>𝑉</m:t>
                    </m:r>
                    <m:d>
                      <m:dPr>
                        <m:ctrlPr>
                          <a:rPr lang="en-US" altLang="zh-CN" sz="1400" b="0" i="1" smtClean="0">
                            <a:solidFill>
                              <a:srgbClr val="FF0000"/>
                            </a:solidFill>
                            <a:latin typeface="Cambria Math" panose="02040503050406030204" pitchFamily="18" charset="0"/>
                          </a:rPr>
                        </m:ctrlPr>
                      </m:dPr>
                      <m:e>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2</m:t>
                            </m:r>
                          </m:sub>
                        </m:sSub>
                      </m:e>
                    </m:d>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0.3</m:t>
                    </m:r>
                    <m:d>
                      <m:dPr>
                        <m:begChr m:val="["/>
                        <m:endChr m:val="]"/>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−1</m:t>
                        </m:r>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solidFill>
                              <a:srgbClr val="FF0000"/>
                            </a:solidFill>
                            <a:latin typeface="Cambria Math" panose="02040503050406030204" pitchFamily="18" charset="0"/>
                          </a:rPr>
                          <m:t>𝑉</m:t>
                        </m:r>
                        <m:r>
                          <a:rPr lang="en-US" altLang="zh-CN" sz="1400" i="1">
                            <a:solidFill>
                              <a:srgbClr val="FF0000"/>
                            </a:solidFill>
                            <a:latin typeface="Cambria Math" panose="02040503050406030204" pitchFamily="18" charset="0"/>
                          </a:rPr>
                          <m:t>(</m:t>
                        </m:r>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0</m:t>
                            </m:r>
                          </m:sub>
                        </m:sSub>
                        <m:r>
                          <a:rPr lang="en-US" altLang="zh-CN" sz="1400" b="0" i="1" smtClean="0">
                            <a:solidFill>
                              <a:srgbClr val="FF0000"/>
                            </a:solidFill>
                            <a:latin typeface="Cambria Math" panose="02040503050406030204" pitchFamily="18" charset="0"/>
                          </a:rPr>
                          <m:t>)</m:t>
                        </m:r>
                      </m:e>
                    </m:d>
                  </m:oMath>
                </a14:m>
                <a:r>
                  <a:rPr lang="zh-CN" altLang="en-US" sz="1400" dirty="0"/>
                  <a:t> </a:t>
                </a:r>
                <a:r>
                  <a:rPr lang="en-US" altLang="zh-CN" sz="1400" dirty="0"/>
                  <a:t>+ </a:t>
                </a:r>
                <a14:m>
                  <m:oMath xmlns:m="http://schemas.openxmlformats.org/officeDocument/2006/math">
                    <m:r>
                      <a:rPr lang="en-US" altLang="zh-CN" sz="1400" i="1" smtClean="0">
                        <a:latin typeface="Cambria Math" panose="02040503050406030204" pitchFamily="18" charset="0"/>
                      </a:rPr>
                      <m:t>0</m:t>
                    </m:r>
                    <m:r>
                      <a:rPr lang="en-US" altLang="zh-CN" sz="1400" b="0" i="1" smtClean="0">
                        <a:latin typeface="Cambria Math" panose="02040503050406030204" pitchFamily="18" charset="0"/>
                      </a:rPr>
                      <m:t>.3</m:t>
                    </m:r>
                    <m:d>
                      <m:dPr>
                        <m:begChr m:val="["/>
                        <m:endChr m:val="]"/>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0.0</m:t>
                        </m:r>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solidFill>
                              <a:srgbClr val="FF0000"/>
                            </a:solidFill>
                            <a:latin typeface="Cambria Math" panose="02040503050406030204" pitchFamily="18" charset="0"/>
                          </a:rPr>
                          <m:t>𝑉</m:t>
                        </m:r>
                        <m:r>
                          <a:rPr lang="en-US" altLang="zh-CN" sz="1400" i="1">
                            <a:solidFill>
                              <a:srgbClr val="FF0000"/>
                            </a:solidFill>
                            <a:latin typeface="Cambria Math" panose="02040503050406030204" pitchFamily="18" charset="0"/>
                          </a:rPr>
                          <m:t>(</m:t>
                        </m:r>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1</m:t>
                            </m:r>
                          </m:sub>
                        </m:sSub>
                        <m:r>
                          <a:rPr lang="en-US" altLang="zh-CN" sz="1400" b="0" i="1" smtClean="0">
                            <a:solidFill>
                              <a:srgbClr val="FF0000"/>
                            </a:solidFill>
                            <a:latin typeface="Cambria Math" panose="02040503050406030204" pitchFamily="18" charset="0"/>
                          </a:rPr>
                          <m:t>)</m:t>
                        </m:r>
                      </m:e>
                    </m:d>
                  </m:oMath>
                </a14:m>
                <a:r>
                  <a:rPr lang="zh-CN" altLang="en-US" sz="1400" dirty="0"/>
                  <a:t> </a:t>
                </a:r>
                <a:r>
                  <a:rPr lang="en-US" altLang="zh-CN" sz="1400" dirty="0"/>
                  <a:t>+ </a:t>
                </a:r>
                <a14:m>
                  <m:oMath xmlns:m="http://schemas.openxmlformats.org/officeDocument/2006/math">
                    <m:r>
                      <a:rPr lang="en-US" altLang="zh-CN" sz="1400" i="1" smtClean="0">
                        <a:latin typeface="Cambria Math" panose="02040503050406030204" pitchFamily="18" charset="0"/>
                      </a:rPr>
                      <m:t>0</m:t>
                    </m:r>
                    <m:r>
                      <a:rPr lang="en-US" altLang="zh-CN" sz="1400" b="0" i="1" smtClean="0">
                        <a:latin typeface="Cambria Math" panose="02040503050406030204" pitchFamily="18" charset="0"/>
                      </a:rPr>
                      <m:t>.4</m:t>
                    </m:r>
                    <m:d>
                      <m:dPr>
                        <m:begChr m:val="["/>
                        <m:endChr m:val="]"/>
                        <m:ctrlPr>
                          <a:rPr lang="en-US" altLang="zh-CN" sz="1400" i="1">
                            <a:latin typeface="Cambria Math" panose="02040503050406030204" pitchFamily="18" charset="0"/>
                          </a:rPr>
                        </m:ctrlPr>
                      </m:dPr>
                      <m:e>
                        <m:r>
                          <a:rPr lang="en-US" altLang="zh-CN" sz="1400" i="1" smtClean="0">
                            <a:latin typeface="Cambria Math" panose="02040503050406030204" pitchFamily="18" charset="0"/>
                          </a:rPr>
                          <m:t>0</m:t>
                        </m:r>
                        <m:r>
                          <a:rPr lang="en-US" altLang="zh-CN" sz="1400" b="0" i="1" smtClean="0">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𝛾</m:t>
                        </m:r>
                        <m:r>
                          <a:rPr lang="en-US" altLang="zh-CN" sz="1400" b="0" i="1" smtClean="0">
                            <a:solidFill>
                              <a:srgbClr val="FF0000"/>
                            </a:solidFill>
                            <a:latin typeface="Cambria Math" panose="02040503050406030204" pitchFamily="18" charset="0"/>
                          </a:rPr>
                          <m:t>𝑉</m:t>
                        </m:r>
                        <m:r>
                          <a:rPr lang="en-US" altLang="zh-CN" sz="1400" i="1">
                            <a:solidFill>
                              <a:srgbClr val="FF0000"/>
                            </a:solidFill>
                            <a:latin typeface="Cambria Math" panose="02040503050406030204" pitchFamily="18" charset="0"/>
                          </a:rPr>
                          <m:t>(</m:t>
                        </m:r>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2</m:t>
                            </m:r>
                          </m:sub>
                        </m:sSub>
                        <m:r>
                          <a:rPr lang="en-US" altLang="zh-CN" sz="1400" b="0" i="1" smtClean="0">
                            <a:solidFill>
                              <a:srgbClr val="FF0000"/>
                            </a:solidFill>
                            <a:latin typeface="Cambria Math" panose="02040503050406030204" pitchFamily="18" charset="0"/>
                          </a:rPr>
                          <m:t>)</m:t>
                        </m:r>
                      </m:e>
                    </m:d>
                  </m:oMath>
                </a14:m>
                <a:endParaRPr lang="en-US" sz="1400" dirty="0"/>
              </a:p>
            </p:txBody>
          </p:sp>
        </mc:Choice>
        <mc:Fallback xmlns="">
          <p:sp>
            <p:nvSpPr>
              <p:cNvPr id="13" name="TextBox 12">
                <a:extLst>
                  <a:ext uri="{FF2B5EF4-FFF2-40B4-BE49-F238E27FC236}">
                    <a16:creationId xmlns:a16="http://schemas.microsoft.com/office/drawing/2014/main" id="{B3F46A91-4B08-FF45-A6CF-00994DA6DB68}"/>
                  </a:ext>
                </a:extLst>
              </p:cNvPr>
              <p:cNvSpPr txBox="1">
                <a:spLocks noRot="1" noChangeAspect="1" noMove="1" noResize="1" noEditPoints="1" noAdjustHandles="1" noChangeArrowheads="1" noChangeShapeType="1" noTextEdit="1"/>
              </p:cNvSpPr>
              <p:nvPr/>
            </p:nvSpPr>
            <p:spPr>
              <a:xfrm>
                <a:off x="693008" y="2854562"/>
                <a:ext cx="4979280" cy="215444"/>
              </a:xfrm>
              <a:prstGeom prst="rect">
                <a:avLst/>
              </a:prstGeom>
              <a:blipFill>
                <a:blip r:embed="rId6"/>
                <a:stretch>
                  <a:fillRect l="-1276" t="-23529" r="-255" b="-5294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39FA56E1-E9A8-B444-A861-D485C1E9EA2B}"/>
              </a:ext>
            </a:extLst>
          </p:cNvPr>
          <p:cNvSpPr txBox="1"/>
          <p:nvPr/>
        </p:nvSpPr>
        <p:spPr>
          <a:xfrm>
            <a:off x="255839" y="4467860"/>
            <a:ext cx="3841629" cy="338554"/>
          </a:xfrm>
          <a:prstGeom prst="rect">
            <a:avLst/>
          </a:prstGeom>
          <a:noFill/>
        </p:spPr>
        <p:txBody>
          <a:bodyPr wrap="none" rtlCol="0">
            <a:spAutoFit/>
          </a:bodyPr>
          <a:lstStyle/>
          <a:p>
            <a:r>
              <a:rPr lang="en-US" sz="1600" dirty="0"/>
              <a:t>… loop this process as instructed in step 2 …</a:t>
            </a:r>
          </a:p>
        </p:txBody>
      </p:sp>
      <p:sp>
        <p:nvSpPr>
          <p:cNvPr id="20" name="Title 1">
            <a:extLst>
              <a:ext uri="{FF2B5EF4-FFF2-40B4-BE49-F238E27FC236}">
                <a16:creationId xmlns:a16="http://schemas.microsoft.com/office/drawing/2014/main" id="{ED5390C9-EF7B-F44B-87F4-AB073B010819}"/>
              </a:ext>
            </a:extLst>
          </p:cNvPr>
          <p:cNvSpPr txBox="1">
            <a:spLocks/>
          </p:cNvSpPr>
          <p:nvPr/>
        </p:nvSpPr>
        <p:spPr>
          <a:xfrm>
            <a:off x="322620" y="149735"/>
            <a:ext cx="8240908" cy="85486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Arial"/>
                <a:ea typeface="+mj-ea"/>
                <a:cs typeface="+mj-cs"/>
              </a:defRPr>
            </a:lvl1pPr>
          </a:lstStyle>
          <a:p>
            <a:pPr>
              <a:defRPr/>
            </a:pPr>
            <a:r>
              <a:rPr lang="en-US" altLang="zh-CN" sz="3200" dirty="0"/>
              <a:t>Policy</a:t>
            </a:r>
            <a:r>
              <a:rPr lang="zh-CN" altLang="en-US" sz="3200" dirty="0"/>
              <a:t> </a:t>
            </a:r>
            <a:r>
              <a:rPr lang="en-US" sz="3200" dirty="0"/>
              <a:t>Iteration</a:t>
            </a:r>
            <a:r>
              <a:rPr lang="en-US" altLang="zh-CN" sz="3200" dirty="0"/>
              <a:t>:</a:t>
            </a:r>
            <a:r>
              <a:rPr lang="zh-CN" altLang="en-US" sz="3200" dirty="0"/>
              <a:t> </a:t>
            </a:r>
            <a:r>
              <a:rPr lang="en-US" altLang="zh-CN" sz="3200" dirty="0"/>
              <a:t>Policy</a:t>
            </a:r>
            <a:r>
              <a:rPr lang="zh-CN" altLang="en-US" sz="3200" dirty="0"/>
              <a:t> </a:t>
            </a:r>
            <a:r>
              <a:rPr lang="en-US" altLang="zh-CN" sz="3200" dirty="0"/>
              <a:t>Evaluation</a:t>
            </a:r>
            <a:r>
              <a:rPr lang="zh-CN" altLang="en-US" sz="3200" dirty="0"/>
              <a:t> </a:t>
            </a:r>
            <a:r>
              <a:rPr lang="en-US" altLang="zh-CN" sz="3200" dirty="0"/>
              <a:t>(</a:t>
            </a:r>
            <a:r>
              <a:rPr lang="en-US" sz="3200" dirty="0"/>
              <a:t>cont’d</a:t>
            </a:r>
            <a:r>
              <a:rPr lang="en-US" altLang="zh-CN" sz="3200" dirty="0"/>
              <a:t>)</a:t>
            </a:r>
            <a:r>
              <a:rPr lang="zh-CN" altLang="en-US" sz="3200" dirty="0"/>
              <a:t> </a:t>
            </a:r>
            <a:endParaRPr lang="en-US" sz="3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52A09A8-5B84-FE42-A816-D292B9257B14}"/>
                  </a:ext>
                </a:extLst>
              </p:cNvPr>
              <p:cNvSpPr txBox="1"/>
              <p:nvPr/>
            </p:nvSpPr>
            <p:spPr>
              <a:xfrm>
                <a:off x="669777" y="3538579"/>
                <a:ext cx="822469" cy="21544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1400" b="0" i="1" smtClean="0">
                          <a:solidFill>
                            <a:srgbClr val="FF0000"/>
                          </a:solidFill>
                          <a:latin typeface="Cambria Math" panose="02040503050406030204" pitchFamily="18" charset="0"/>
                        </a:rPr>
                        <m:t>𝑉</m:t>
                      </m:r>
                      <m:d>
                        <m:dPr>
                          <m:ctrlPr>
                            <a:rPr lang="en-US" altLang="zh-CN" sz="1400" b="0" i="1" smtClean="0">
                              <a:solidFill>
                                <a:srgbClr val="FF0000"/>
                              </a:solidFill>
                              <a:latin typeface="Cambria Math" panose="02040503050406030204" pitchFamily="18" charset="0"/>
                            </a:rPr>
                          </m:ctrlPr>
                        </m:dPr>
                        <m:e>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0</m:t>
                              </m:r>
                            </m:sub>
                          </m:sSub>
                        </m:e>
                      </m:d>
                      <m:r>
                        <a:rPr lang="en-US" altLang="zh-CN" sz="1400" b="0" i="1" smtClean="0">
                          <a:latin typeface="Cambria Math" panose="02040503050406030204" pitchFamily="18" charset="0"/>
                          <a:ea typeface="Cambria Math" panose="02040503050406030204" pitchFamily="18" charset="0"/>
                        </a:rPr>
                        <m:t>=0</m:t>
                      </m:r>
                    </m:oMath>
                  </m:oMathPara>
                </a14:m>
                <a:endParaRPr lang="en-US" sz="1400" dirty="0"/>
              </a:p>
            </p:txBody>
          </p:sp>
        </mc:Choice>
        <mc:Fallback xmlns="">
          <p:sp>
            <p:nvSpPr>
              <p:cNvPr id="25" name="TextBox 24">
                <a:extLst>
                  <a:ext uri="{FF2B5EF4-FFF2-40B4-BE49-F238E27FC236}">
                    <a16:creationId xmlns:a16="http://schemas.microsoft.com/office/drawing/2014/main" id="{252A09A8-5B84-FE42-A816-D292B9257B14}"/>
                  </a:ext>
                </a:extLst>
              </p:cNvPr>
              <p:cNvSpPr txBox="1">
                <a:spLocks noRot="1" noChangeAspect="1" noMove="1" noResize="1" noEditPoints="1" noAdjustHandles="1" noChangeArrowheads="1" noChangeShapeType="1" noTextEdit="1"/>
              </p:cNvSpPr>
              <p:nvPr/>
            </p:nvSpPr>
            <p:spPr>
              <a:xfrm>
                <a:off x="669777" y="3538579"/>
                <a:ext cx="822469" cy="215444"/>
              </a:xfrm>
              <a:prstGeom prst="rect">
                <a:avLst/>
              </a:prstGeom>
              <a:blipFill>
                <a:blip r:embed="rId7"/>
                <a:stretch>
                  <a:fillRect l="-6154"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330CF80-C8F9-734D-9462-B799DAAEA689}"/>
                  </a:ext>
                </a:extLst>
              </p:cNvPr>
              <p:cNvSpPr txBox="1"/>
              <p:nvPr/>
            </p:nvSpPr>
            <p:spPr>
              <a:xfrm>
                <a:off x="665041" y="3873948"/>
                <a:ext cx="1874918" cy="21544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1400" b="0" i="1" smtClean="0">
                          <a:solidFill>
                            <a:srgbClr val="FF0000"/>
                          </a:solidFill>
                          <a:latin typeface="Cambria Math" panose="02040503050406030204" pitchFamily="18" charset="0"/>
                        </a:rPr>
                        <m:t>𝑉</m:t>
                      </m:r>
                      <m:d>
                        <m:dPr>
                          <m:ctrlPr>
                            <a:rPr lang="en-US" altLang="zh-CN" sz="1400" b="0" i="1" smtClean="0">
                              <a:solidFill>
                                <a:srgbClr val="FF0000"/>
                              </a:solidFill>
                              <a:latin typeface="Cambria Math" panose="02040503050406030204" pitchFamily="18" charset="0"/>
                            </a:rPr>
                          </m:ctrlPr>
                        </m:dPr>
                        <m:e>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1</m:t>
                              </m:r>
                            </m:sub>
                          </m:sSub>
                        </m:e>
                      </m:d>
                      <m:r>
                        <a:rPr lang="en-US" altLang="zh-CN" sz="1400" b="0" i="1" smtClean="0">
                          <a:latin typeface="Cambria Math" panose="02040503050406030204" pitchFamily="18" charset="0"/>
                          <a:ea typeface="Cambria Math" panose="02040503050406030204" pitchFamily="18" charset="0"/>
                        </a:rPr>
                        <m:t>=0.7</m:t>
                      </m:r>
                      <m:r>
                        <a:rPr lang="zh-CN" altLang="en-US"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5.0=3.5</m:t>
                      </m:r>
                    </m:oMath>
                  </m:oMathPara>
                </a14:m>
                <a:endParaRPr lang="en-US" sz="1400" dirty="0"/>
              </a:p>
            </p:txBody>
          </p:sp>
        </mc:Choice>
        <mc:Fallback xmlns="">
          <p:sp>
            <p:nvSpPr>
              <p:cNvPr id="26" name="TextBox 25">
                <a:extLst>
                  <a:ext uri="{FF2B5EF4-FFF2-40B4-BE49-F238E27FC236}">
                    <a16:creationId xmlns:a16="http://schemas.microsoft.com/office/drawing/2014/main" id="{F330CF80-C8F9-734D-9462-B799DAAEA689}"/>
                  </a:ext>
                </a:extLst>
              </p:cNvPr>
              <p:cNvSpPr txBox="1">
                <a:spLocks noRot="1" noChangeAspect="1" noMove="1" noResize="1" noEditPoints="1" noAdjustHandles="1" noChangeArrowheads="1" noChangeShapeType="1" noTextEdit="1"/>
              </p:cNvSpPr>
              <p:nvPr/>
            </p:nvSpPr>
            <p:spPr>
              <a:xfrm>
                <a:off x="665041" y="3873948"/>
                <a:ext cx="1874918" cy="215444"/>
              </a:xfrm>
              <a:prstGeom prst="rect">
                <a:avLst/>
              </a:prstGeom>
              <a:blipFill>
                <a:blip r:embed="rId8"/>
                <a:stretch>
                  <a:fillRect l="-3247" b="-1111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74AC5F7-066C-3941-B319-150056DB1CDF}"/>
                  </a:ext>
                </a:extLst>
              </p:cNvPr>
              <p:cNvSpPr txBox="1"/>
              <p:nvPr/>
            </p:nvSpPr>
            <p:spPr>
              <a:xfrm>
                <a:off x="665040" y="4216929"/>
                <a:ext cx="4061339" cy="21544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1400" b="0" i="1" smtClean="0">
                          <a:solidFill>
                            <a:srgbClr val="FF0000"/>
                          </a:solidFill>
                          <a:latin typeface="Cambria Math" panose="02040503050406030204" pitchFamily="18" charset="0"/>
                        </a:rPr>
                        <m:t>𝑉</m:t>
                      </m:r>
                      <m:d>
                        <m:dPr>
                          <m:ctrlPr>
                            <a:rPr lang="en-US" altLang="zh-CN" sz="1400" b="0" i="1" smtClean="0">
                              <a:solidFill>
                                <a:srgbClr val="FF0000"/>
                              </a:solidFill>
                              <a:latin typeface="Cambria Math" panose="02040503050406030204" pitchFamily="18" charset="0"/>
                            </a:rPr>
                          </m:ctrlPr>
                        </m:dPr>
                        <m:e>
                          <m:sSub>
                            <m:sSubPr>
                              <m:ctrlPr>
                                <a:rPr lang="en-US" altLang="zh-CN" sz="1400" b="0" i="1" smtClean="0">
                                  <a:solidFill>
                                    <a:srgbClr val="FF0000"/>
                                  </a:solidFill>
                                  <a:latin typeface="Cambria Math" panose="02040503050406030204" pitchFamily="18" charset="0"/>
                                </a:rPr>
                              </m:ctrlPr>
                            </m:sSubPr>
                            <m:e>
                              <m:r>
                                <a:rPr lang="en-US" altLang="zh-CN" sz="1400" b="0" i="1" smtClean="0">
                                  <a:solidFill>
                                    <a:srgbClr val="FF0000"/>
                                  </a:solidFill>
                                  <a:latin typeface="Cambria Math" panose="02040503050406030204" pitchFamily="18" charset="0"/>
                                </a:rPr>
                                <m:t>𝑠</m:t>
                              </m:r>
                            </m:e>
                            <m:sub>
                              <m:r>
                                <a:rPr lang="en-US" altLang="zh-CN" sz="1400" b="0" i="1" smtClean="0">
                                  <a:solidFill>
                                    <a:srgbClr val="FF0000"/>
                                  </a:solidFill>
                                  <a:latin typeface="Cambria Math" panose="02040503050406030204" pitchFamily="18" charset="0"/>
                                </a:rPr>
                                <m:t>2</m:t>
                              </m:r>
                            </m:sub>
                          </m:sSub>
                        </m:e>
                      </m:d>
                      <m:r>
                        <a:rPr lang="en-US" altLang="zh-CN" sz="1400" b="0" i="1" smtClean="0">
                          <a:latin typeface="Cambria Math" panose="02040503050406030204" pitchFamily="18" charset="0"/>
                          <a:ea typeface="Cambria Math" panose="02040503050406030204" pitchFamily="18" charset="0"/>
                        </a:rPr>
                        <m:t>=0.3</m:t>
                      </m:r>
                      <m:r>
                        <a:rPr lang="zh-CN" altLang="en-US" sz="1400" b="0" i="1" smtClean="0">
                          <a:latin typeface="Cambria Math" panose="02040503050406030204" pitchFamily="18" charset="0"/>
                          <a:ea typeface="Cambria Math" panose="02040503050406030204" pitchFamily="18" charset="0"/>
                        </a:rPr>
                        <m:t>∗</m:t>
                      </m:r>
                      <m:d>
                        <m:dPr>
                          <m:ctrlPr>
                            <a:rPr lang="en-US" altLang="zh-CN" sz="1400" b="0" i="1" smtClean="0">
                              <a:latin typeface="Cambria Math" panose="02040503050406030204" pitchFamily="18" charset="0"/>
                              <a:ea typeface="Cambria Math" panose="02040503050406030204" pitchFamily="18" charset="0"/>
                            </a:rPr>
                          </m:ctrlPr>
                        </m:dPr>
                        <m:e>
                          <m:r>
                            <a:rPr lang="en-US" altLang="zh-CN" sz="1400" b="0" i="1" smtClean="0">
                              <a:latin typeface="Cambria Math" panose="02040503050406030204" pitchFamily="18" charset="0"/>
                              <a:ea typeface="Cambria Math" panose="02040503050406030204" pitchFamily="18" charset="0"/>
                            </a:rPr>
                            <m:t>−1</m:t>
                          </m:r>
                        </m:e>
                      </m:d>
                      <m:r>
                        <a:rPr lang="en-US" altLang="zh-CN" sz="1400" b="0" i="1" smtClean="0">
                          <a:latin typeface="Cambria Math" panose="02040503050406030204" pitchFamily="18" charset="0"/>
                          <a:ea typeface="Cambria Math" panose="02040503050406030204" pitchFamily="18" charset="0"/>
                        </a:rPr>
                        <m:t>+0.3</m:t>
                      </m:r>
                      <m:r>
                        <a:rPr lang="zh-CN" altLang="en-US" sz="1400" b="0" i="1" smtClean="0">
                          <a:latin typeface="Cambria Math" panose="02040503050406030204" pitchFamily="18" charset="0"/>
                          <a:ea typeface="Cambria Math" panose="02040503050406030204" pitchFamily="18" charset="0"/>
                        </a:rPr>
                        <m:t>∗</m:t>
                      </m:r>
                      <m:d>
                        <m:dPr>
                          <m:ctrlPr>
                            <a:rPr lang="en-US" altLang="zh-CN" sz="1400" b="0" i="1" smtClean="0">
                              <a:latin typeface="Cambria Math" panose="02040503050406030204" pitchFamily="18" charset="0"/>
                              <a:ea typeface="Cambria Math" panose="02040503050406030204" pitchFamily="18" charset="0"/>
                            </a:rPr>
                          </m:ctrlPr>
                        </m:dPr>
                        <m:e>
                          <m:r>
                            <a:rPr lang="en-US" altLang="zh-CN" sz="1400" b="0" i="1" smtClean="0">
                              <a:latin typeface="Cambria Math" panose="02040503050406030204" pitchFamily="18" charset="0"/>
                              <a:ea typeface="Cambria Math" panose="02040503050406030204" pitchFamily="18" charset="0"/>
                            </a:rPr>
                            <m:t>0.99</m:t>
                          </m:r>
                          <m:r>
                            <a:rPr lang="zh-CN" altLang="en-US"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3.5</m:t>
                          </m:r>
                        </m:e>
                      </m:d>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0.7395</m:t>
                      </m:r>
                    </m:oMath>
                  </m:oMathPara>
                </a14:m>
                <a:endParaRPr lang="en-US" sz="1400" dirty="0"/>
              </a:p>
            </p:txBody>
          </p:sp>
        </mc:Choice>
        <mc:Fallback xmlns="">
          <p:sp>
            <p:nvSpPr>
              <p:cNvPr id="27" name="TextBox 26">
                <a:extLst>
                  <a:ext uri="{FF2B5EF4-FFF2-40B4-BE49-F238E27FC236}">
                    <a16:creationId xmlns:a16="http://schemas.microsoft.com/office/drawing/2014/main" id="{574AC5F7-066C-3941-B319-150056DB1CDF}"/>
                  </a:ext>
                </a:extLst>
              </p:cNvPr>
              <p:cNvSpPr txBox="1">
                <a:spLocks noRot="1" noChangeAspect="1" noMove="1" noResize="1" noEditPoints="1" noAdjustHandles="1" noChangeArrowheads="1" noChangeShapeType="1" noTextEdit="1"/>
              </p:cNvSpPr>
              <p:nvPr/>
            </p:nvSpPr>
            <p:spPr>
              <a:xfrm>
                <a:off x="665040" y="4216929"/>
                <a:ext cx="4061339" cy="215444"/>
              </a:xfrm>
              <a:prstGeom prst="rect">
                <a:avLst/>
              </a:prstGeom>
              <a:blipFill>
                <a:blip r:embed="rId9"/>
                <a:stretch>
                  <a:fillRect l="-1502" b="-14286"/>
                </a:stretch>
              </a:blipFill>
            </p:spPr>
            <p:txBody>
              <a:bodyPr/>
              <a:lstStyle/>
              <a:p>
                <a:r>
                  <a:rPr lang="en-SG">
                    <a:noFill/>
                  </a:rPr>
                  <a:t> </a:t>
                </a:r>
              </a:p>
            </p:txBody>
          </p:sp>
        </mc:Fallback>
      </mc:AlternateContent>
      <p:sp>
        <p:nvSpPr>
          <p:cNvPr id="15" name="Down Arrow 14">
            <a:extLst>
              <a:ext uri="{FF2B5EF4-FFF2-40B4-BE49-F238E27FC236}">
                <a16:creationId xmlns:a16="http://schemas.microsoft.com/office/drawing/2014/main" id="{D1171130-EA51-F24B-9065-62DE10507D35}"/>
              </a:ext>
            </a:extLst>
          </p:cNvPr>
          <p:cNvSpPr/>
          <p:nvPr/>
        </p:nvSpPr>
        <p:spPr>
          <a:xfrm>
            <a:off x="796003" y="3182655"/>
            <a:ext cx="308758" cy="301899"/>
          </a:xfrm>
          <a:prstGeom prst="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C6366E3-6077-BF4A-87F5-85F7DE910B7A}"/>
              </a:ext>
            </a:extLst>
          </p:cNvPr>
          <p:cNvSpPr txBox="1"/>
          <p:nvPr/>
        </p:nvSpPr>
        <p:spPr>
          <a:xfrm>
            <a:off x="5748221" y="1997568"/>
            <a:ext cx="3339798" cy="738664"/>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solidFill>
                  <a:srgbClr val="0070C0"/>
                </a:solidFill>
              </a:rPr>
              <a:t>Values</a:t>
            </a:r>
            <a:r>
              <a:rPr lang="zh-CN" altLang="en-US" sz="1400" dirty="0">
                <a:solidFill>
                  <a:srgbClr val="0070C0"/>
                </a:solidFill>
              </a:rPr>
              <a:t> </a:t>
            </a:r>
            <a:r>
              <a:rPr lang="en-US" altLang="zh-CN" sz="1400" dirty="0">
                <a:solidFill>
                  <a:srgbClr val="0070C0"/>
                </a:solidFill>
              </a:rPr>
              <a:t>are</a:t>
            </a:r>
            <a:r>
              <a:rPr lang="zh-CN" altLang="en-US" sz="1400" dirty="0">
                <a:solidFill>
                  <a:srgbClr val="0070C0"/>
                </a:solidFill>
              </a:rPr>
              <a:t> </a:t>
            </a:r>
            <a:r>
              <a:rPr lang="en-US" altLang="zh-CN" sz="1400" dirty="0">
                <a:solidFill>
                  <a:srgbClr val="0070C0"/>
                </a:solidFill>
              </a:rPr>
              <a:t>calculated</a:t>
            </a:r>
            <a:r>
              <a:rPr lang="zh-CN" altLang="en-US" sz="1400" dirty="0">
                <a:solidFill>
                  <a:srgbClr val="0070C0"/>
                </a:solidFill>
              </a:rPr>
              <a:t> </a:t>
            </a:r>
            <a:r>
              <a:rPr lang="en-US" altLang="zh-CN" sz="1400" dirty="0">
                <a:solidFill>
                  <a:srgbClr val="0070C0"/>
                </a:solidFill>
              </a:rPr>
              <a:t>asynchronously</a:t>
            </a:r>
          </a:p>
          <a:p>
            <a:pPr marL="285750" indent="-285750">
              <a:buFont typeface="Arial" panose="020B0604020202020204" pitchFamily="34" charset="0"/>
              <a:buChar char="•"/>
            </a:pPr>
            <a:r>
              <a:rPr lang="en-US" altLang="zh-CN" sz="1400" dirty="0">
                <a:solidFill>
                  <a:srgbClr val="0070C0"/>
                </a:solidFill>
              </a:rPr>
              <a:t>The</a:t>
            </a:r>
            <a:r>
              <a:rPr lang="zh-CN" altLang="en-US" sz="1400" dirty="0">
                <a:solidFill>
                  <a:srgbClr val="0070C0"/>
                </a:solidFill>
              </a:rPr>
              <a:t> </a:t>
            </a:r>
            <a:r>
              <a:rPr lang="en-US" altLang="zh-CN" sz="1400" dirty="0">
                <a:solidFill>
                  <a:srgbClr val="0070C0"/>
                </a:solidFill>
              </a:rPr>
              <a:t>converged</a:t>
            </a:r>
            <a:r>
              <a:rPr lang="zh-CN" altLang="en-US" sz="1400" dirty="0">
                <a:solidFill>
                  <a:srgbClr val="0070C0"/>
                </a:solidFill>
              </a:rPr>
              <a:t> </a:t>
            </a:r>
            <a:r>
              <a:rPr lang="en-US" altLang="zh-CN" sz="1400" dirty="0">
                <a:solidFill>
                  <a:srgbClr val="0070C0"/>
                </a:solidFill>
              </a:rPr>
              <a:t>values</a:t>
            </a:r>
            <a:r>
              <a:rPr lang="zh-CN" altLang="en-US" sz="1400" dirty="0">
                <a:solidFill>
                  <a:srgbClr val="0070C0"/>
                </a:solidFill>
              </a:rPr>
              <a:t> </a:t>
            </a:r>
            <a:r>
              <a:rPr lang="en-US" altLang="zh-CN" sz="1400" dirty="0">
                <a:solidFill>
                  <a:srgbClr val="0070C0"/>
                </a:solidFill>
              </a:rPr>
              <a:t>are</a:t>
            </a:r>
            <a:r>
              <a:rPr lang="zh-CN" altLang="en-US" sz="1400" dirty="0">
                <a:solidFill>
                  <a:srgbClr val="0070C0"/>
                </a:solidFill>
              </a:rPr>
              <a:t> </a:t>
            </a:r>
            <a:r>
              <a:rPr lang="en-US" altLang="zh-CN" sz="1400" dirty="0">
                <a:solidFill>
                  <a:srgbClr val="0070C0"/>
                </a:solidFill>
              </a:rPr>
              <a:t>used</a:t>
            </a:r>
            <a:r>
              <a:rPr lang="zh-CN" altLang="en-US" sz="1400" dirty="0">
                <a:solidFill>
                  <a:srgbClr val="0070C0"/>
                </a:solidFill>
              </a:rPr>
              <a:t> </a:t>
            </a:r>
            <a:r>
              <a:rPr lang="en-US" altLang="zh-CN" sz="1400" dirty="0">
                <a:solidFill>
                  <a:srgbClr val="0070C0"/>
                </a:solidFill>
              </a:rPr>
              <a:t>for</a:t>
            </a:r>
            <a:r>
              <a:rPr lang="zh-CN" altLang="en-US" sz="1400" dirty="0">
                <a:solidFill>
                  <a:srgbClr val="0070C0"/>
                </a:solidFill>
              </a:rPr>
              <a:t> </a:t>
            </a:r>
            <a:r>
              <a:rPr lang="en-US" altLang="zh-CN" sz="1400" dirty="0">
                <a:solidFill>
                  <a:srgbClr val="0070C0"/>
                </a:solidFill>
              </a:rPr>
              <a:t>policy</a:t>
            </a:r>
            <a:r>
              <a:rPr lang="zh-CN" altLang="en-US" sz="1400" dirty="0">
                <a:solidFill>
                  <a:srgbClr val="0070C0"/>
                </a:solidFill>
              </a:rPr>
              <a:t> </a:t>
            </a:r>
            <a:r>
              <a:rPr lang="en-US" altLang="zh-CN" sz="1400" dirty="0">
                <a:solidFill>
                  <a:srgbClr val="0070C0"/>
                </a:solidFill>
              </a:rPr>
              <a:t>improvement</a:t>
            </a:r>
            <a:endParaRPr lang="en-US" sz="1400" dirty="0">
              <a:solidFill>
                <a:srgbClr val="0070C0"/>
              </a:solidFill>
            </a:endParaRPr>
          </a:p>
        </p:txBody>
      </p:sp>
      <p:pic>
        <p:nvPicPr>
          <p:cNvPr id="14" name="Picture 13">
            <a:extLst>
              <a:ext uri="{FF2B5EF4-FFF2-40B4-BE49-F238E27FC236}">
                <a16:creationId xmlns:a16="http://schemas.microsoft.com/office/drawing/2014/main" id="{76226297-7103-0F41-812B-8576A545EEEF}"/>
              </a:ext>
            </a:extLst>
          </p:cNvPr>
          <p:cNvPicPr>
            <a:picLocks noChangeAspect="1"/>
          </p:cNvPicPr>
          <p:nvPr/>
        </p:nvPicPr>
        <p:blipFill>
          <a:blip r:embed="rId10"/>
          <a:stretch>
            <a:fillRect/>
          </a:stretch>
        </p:blipFill>
        <p:spPr>
          <a:xfrm>
            <a:off x="4471506" y="3223402"/>
            <a:ext cx="4616513" cy="1301327"/>
          </a:xfrm>
          <a:prstGeom prst="rect">
            <a:avLst/>
          </a:prstGeom>
        </p:spPr>
      </p:pic>
    </p:spTree>
    <p:extLst>
      <p:ext uri="{BB962C8B-B14F-4D97-AF65-F5344CB8AC3E}">
        <p14:creationId xmlns:p14="http://schemas.microsoft.com/office/powerpoint/2010/main" val="40447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P spid="19" grpId="0"/>
      <p:bldP spid="25" grpId="0"/>
      <p:bldP spid="26" grpId="0"/>
      <p:bldP spid="27" grpId="0"/>
      <p:bldP spid="15"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86E914-CF18-B849-B8F6-9EC22A757BD5}"/>
              </a:ext>
            </a:extLst>
          </p:cNvPr>
          <p:cNvSpPr>
            <a:spLocks noGrp="1"/>
          </p:cNvSpPr>
          <p:nvPr>
            <p:ph idx="1"/>
          </p:nvPr>
        </p:nvSpPr>
        <p:spPr>
          <a:xfrm>
            <a:off x="457200" y="1095905"/>
            <a:ext cx="8229600" cy="3228083"/>
          </a:xfrm>
        </p:spPr>
        <p:txBody>
          <a:bodyPr>
            <a:normAutofit/>
          </a:bodyPr>
          <a:lstStyle/>
          <a:p>
            <a:r>
              <a:rPr lang="en-US" altLang="zh-CN" sz="1800" dirty="0"/>
              <a:t>The</a:t>
            </a:r>
            <a:r>
              <a:rPr lang="zh-CN" altLang="en-US" sz="1800" dirty="0"/>
              <a:t> </a:t>
            </a:r>
            <a:r>
              <a:rPr lang="en-US" altLang="zh-CN" sz="1800" dirty="0"/>
              <a:t>optimal</a:t>
            </a:r>
            <a:r>
              <a:rPr lang="zh-CN" altLang="en-US" sz="1800" dirty="0"/>
              <a:t> </a:t>
            </a:r>
            <a:r>
              <a:rPr lang="en-US" altLang="zh-CN" sz="1800" dirty="0"/>
              <a:t>Q</a:t>
            </a:r>
            <a:r>
              <a:rPr lang="zh-CN" altLang="en-US" sz="1800" dirty="0"/>
              <a:t> </a:t>
            </a:r>
            <a:r>
              <a:rPr lang="en-US" altLang="zh-CN" sz="1800" dirty="0"/>
              <a:t>values</a:t>
            </a:r>
            <a:r>
              <a:rPr lang="zh-CN" altLang="en-US" sz="1800" dirty="0"/>
              <a:t> </a:t>
            </a:r>
            <a:r>
              <a:rPr lang="en-US" altLang="zh-CN" sz="1800" dirty="0"/>
              <a:t>are</a:t>
            </a:r>
          </a:p>
          <a:p>
            <a:pPr lvl="1"/>
            <a:r>
              <a:rPr lang="en-US" altLang="zh-CN" sz="1400" dirty="0"/>
              <a:t>Nearly</a:t>
            </a:r>
            <a:r>
              <a:rPr lang="zh-CN" altLang="en-US" sz="1400" dirty="0"/>
              <a:t> </a:t>
            </a:r>
            <a:r>
              <a:rPr lang="en-US" altLang="zh-CN" sz="1400" dirty="0"/>
              <a:t>the</a:t>
            </a:r>
            <a:r>
              <a:rPr lang="zh-CN" altLang="en-US" sz="1400" dirty="0"/>
              <a:t> </a:t>
            </a:r>
            <a:r>
              <a:rPr lang="en-US" altLang="zh-CN" sz="1400" dirty="0"/>
              <a:t>same</a:t>
            </a:r>
            <a:r>
              <a:rPr lang="zh-CN" altLang="en-US" sz="1400" dirty="0"/>
              <a:t> </a:t>
            </a:r>
            <a:r>
              <a:rPr lang="en-US" altLang="zh-CN" sz="1400" dirty="0"/>
              <a:t>as</a:t>
            </a:r>
            <a:r>
              <a:rPr lang="zh-CN" altLang="en-US" sz="1400" dirty="0"/>
              <a:t> </a:t>
            </a:r>
            <a:r>
              <a:rPr lang="en-US" altLang="zh-CN" sz="1400" dirty="0"/>
              <a:t>that</a:t>
            </a:r>
            <a:r>
              <a:rPr lang="zh-CN" altLang="en-US" sz="1400" dirty="0"/>
              <a:t> </a:t>
            </a:r>
            <a:r>
              <a:rPr lang="en-US" altLang="zh-CN" sz="1400" dirty="0"/>
              <a:t>of</a:t>
            </a:r>
            <a:r>
              <a:rPr lang="zh-CN" altLang="en-US" sz="1400" dirty="0"/>
              <a:t> </a:t>
            </a:r>
            <a:r>
              <a:rPr lang="en-US" altLang="zh-CN" sz="1400" dirty="0"/>
              <a:t>VI</a:t>
            </a:r>
            <a:r>
              <a:rPr lang="zh-CN" altLang="en-US" sz="1400" dirty="0"/>
              <a:t> </a:t>
            </a:r>
            <a:r>
              <a:rPr lang="en-US" altLang="zh-CN" sz="1400" dirty="0"/>
              <a:t>(as</a:t>
            </a:r>
            <a:r>
              <a:rPr lang="zh-CN" altLang="en-US" sz="1400" dirty="0"/>
              <a:t> </a:t>
            </a:r>
            <a:r>
              <a:rPr lang="en-US" altLang="zh-CN" sz="1400" dirty="0"/>
              <a:t>shown</a:t>
            </a:r>
            <a:r>
              <a:rPr lang="zh-CN" altLang="en-US" sz="1400" dirty="0"/>
              <a:t> </a:t>
            </a:r>
            <a:r>
              <a:rPr lang="en-US" altLang="zh-CN" sz="1400" dirty="0"/>
              <a:t>in</a:t>
            </a:r>
            <a:r>
              <a:rPr lang="zh-CN" altLang="en-US" sz="1400" dirty="0"/>
              <a:t> </a:t>
            </a:r>
            <a:r>
              <a:rPr lang="en-US" altLang="zh-CN" sz="1400" dirty="0"/>
              <a:t>the</a:t>
            </a:r>
            <a:r>
              <a:rPr lang="zh-CN" altLang="en-US" sz="1400" dirty="0"/>
              <a:t> </a:t>
            </a:r>
            <a:r>
              <a:rPr lang="en-US" altLang="zh-CN" sz="1400" dirty="0"/>
              <a:t>figure</a:t>
            </a:r>
            <a:r>
              <a:rPr lang="zh-CN" altLang="en-US" sz="1400" dirty="0"/>
              <a:t> </a:t>
            </a:r>
            <a:r>
              <a:rPr lang="en-US" altLang="zh-CN" sz="1400" dirty="0"/>
              <a:t>below)</a:t>
            </a:r>
          </a:p>
          <a:p>
            <a:pPr lvl="1"/>
            <a:endParaRPr lang="en-US" altLang="zh-CN" sz="1300" dirty="0"/>
          </a:p>
          <a:p>
            <a:pPr lvl="1"/>
            <a:endParaRPr lang="en-US" altLang="zh-CN" sz="1300" dirty="0"/>
          </a:p>
          <a:p>
            <a:pPr lvl="1"/>
            <a:endParaRPr lang="en-US" altLang="zh-CN" sz="1300" dirty="0"/>
          </a:p>
          <a:p>
            <a:pPr lvl="1"/>
            <a:endParaRPr lang="en-US" altLang="zh-CN" sz="1300" dirty="0"/>
          </a:p>
          <a:p>
            <a:pPr lvl="1"/>
            <a:endParaRPr lang="en-US" altLang="zh-CN" sz="1300" dirty="0"/>
          </a:p>
          <a:p>
            <a:pPr marL="457200" lvl="1" indent="0">
              <a:buNone/>
            </a:pPr>
            <a:endParaRPr lang="en-US" altLang="zh-CN" sz="1600" dirty="0"/>
          </a:p>
          <a:p>
            <a:pPr lvl="1"/>
            <a:r>
              <a:rPr lang="en-US" altLang="zh-CN" sz="1400" dirty="0"/>
              <a:t>We</a:t>
            </a:r>
            <a:r>
              <a:rPr lang="zh-CN" altLang="en-US" sz="1400" dirty="0"/>
              <a:t> </a:t>
            </a:r>
            <a:r>
              <a:rPr lang="en-US" altLang="zh-CN" sz="1400" dirty="0"/>
              <a:t>can</a:t>
            </a:r>
            <a:r>
              <a:rPr lang="zh-CN" altLang="en-US" sz="1400" dirty="0"/>
              <a:t> </a:t>
            </a:r>
            <a:r>
              <a:rPr lang="en-US" altLang="zh-CN" sz="1400" dirty="0"/>
              <a:t>easily</a:t>
            </a:r>
            <a:r>
              <a:rPr lang="zh-CN" altLang="en-US" sz="1400" dirty="0"/>
              <a:t> </a:t>
            </a:r>
            <a:r>
              <a:rPr lang="en-US" altLang="zh-CN" sz="1400" dirty="0"/>
              <a:t>calculate</a:t>
            </a:r>
            <a:r>
              <a:rPr lang="zh-CN" altLang="en-US" sz="1400" dirty="0"/>
              <a:t> </a:t>
            </a:r>
            <a:r>
              <a:rPr lang="en-US" altLang="zh-CN" sz="1400" dirty="0"/>
              <a:t>the</a:t>
            </a:r>
            <a:r>
              <a:rPr lang="zh-CN" altLang="en-US" sz="1400" dirty="0"/>
              <a:t> </a:t>
            </a:r>
            <a:r>
              <a:rPr lang="en-US" altLang="zh-CN" sz="1400" dirty="0"/>
              <a:t>optimal</a:t>
            </a:r>
            <a:r>
              <a:rPr lang="zh-CN" altLang="en-US" sz="1400" dirty="0"/>
              <a:t> </a:t>
            </a:r>
            <a:r>
              <a:rPr lang="en-US" altLang="zh-CN" sz="1400" dirty="0"/>
              <a:t>policy.</a:t>
            </a:r>
            <a:r>
              <a:rPr lang="zh-CN" altLang="en-US" sz="1400" dirty="0"/>
              <a:t> </a:t>
            </a:r>
            <a:r>
              <a:rPr lang="en-US" altLang="zh-CN" sz="1400" dirty="0"/>
              <a:t>Can</a:t>
            </a:r>
            <a:r>
              <a:rPr lang="zh-CN" altLang="en-US" sz="1400" dirty="0"/>
              <a:t> </a:t>
            </a:r>
            <a:r>
              <a:rPr lang="en-US" altLang="zh-CN" sz="1400" dirty="0"/>
              <a:t>you</a:t>
            </a:r>
            <a:r>
              <a:rPr lang="zh-CN" altLang="en-US" sz="1400" dirty="0"/>
              <a:t> </a:t>
            </a:r>
            <a:r>
              <a:rPr lang="en-US" altLang="zh-CN" sz="1400" dirty="0"/>
              <a:t>try</a:t>
            </a:r>
            <a:r>
              <a:rPr lang="zh-CN" altLang="en-US" sz="1400" dirty="0"/>
              <a:t> </a:t>
            </a:r>
            <a:r>
              <a:rPr lang="en-US" altLang="zh-CN" sz="1400" dirty="0"/>
              <a:t>it?</a:t>
            </a:r>
          </a:p>
        </p:txBody>
      </p:sp>
      <p:pic>
        <p:nvPicPr>
          <p:cNvPr id="20" name="Picture 19">
            <a:extLst>
              <a:ext uri="{FF2B5EF4-FFF2-40B4-BE49-F238E27FC236}">
                <a16:creationId xmlns:a16="http://schemas.microsoft.com/office/drawing/2014/main" id="{79FB66C1-2D31-2748-B94A-76935F6CD2C9}"/>
              </a:ext>
            </a:extLst>
          </p:cNvPr>
          <p:cNvPicPr>
            <a:picLocks noChangeAspect="1"/>
          </p:cNvPicPr>
          <p:nvPr/>
        </p:nvPicPr>
        <p:blipFill>
          <a:blip r:embed="rId3"/>
          <a:stretch>
            <a:fillRect/>
          </a:stretch>
        </p:blipFill>
        <p:spPr>
          <a:xfrm>
            <a:off x="2860425" y="1702100"/>
            <a:ext cx="6308542" cy="1520758"/>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1B42149F-8CB1-5040-A079-12EB17787667}"/>
                  </a:ext>
                </a:extLst>
              </p:cNvPr>
              <p:cNvGraphicFramePr>
                <a:graphicFrameLocks noGrp="1"/>
              </p:cNvGraphicFramePr>
              <p:nvPr>
                <p:extLst>
                  <p:ext uri="{D42A27DB-BD31-4B8C-83A1-F6EECF244321}">
                    <p14:modId xmlns:p14="http://schemas.microsoft.com/office/powerpoint/2010/main" val="1696288582"/>
                  </p:ext>
                </p:extLst>
              </p:nvPr>
            </p:nvGraphicFramePr>
            <p:xfrm>
              <a:off x="1563260" y="1796704"/>
              <a:ext cx="1193540" cy="1219200"/>
            </p:xfrm>
            <a:graphic>
              <a:graphicData uri="http://schemas.openxmlformats.org/drawingml/2006/table">
                <a:tbl>
                  <a:tblPr firstRow="1" bandRow="1">
                    <a:tableStyleId>{5940675A-B579-460E-94D1-54222C63F5DA}</a:tableStyleId>
                  </a:tblPr>
                  <a:tblGrid>
                    <a:gridCol w="611325">
                      <a:extLst>
                        <a:ext uri="{9D8B030D-6E8A-4147-A177-3AD203B41FA5}">
                          <a16:colId xmlns:a16="http://schemas.microsoft.com/office/drawing/2014/main" val="1388148709"/>
                        </a:ext>
                      </a:extLst>
                    </a:gridCol>
                    <a:gridCol w="582215">
                      <a:extLst>
                        <a:ext uri="{9D8B030D-6E8A-4147-A177-3AD203B41FA5}">
                          <a16:colId xmlns:a16="http://schemas.microsoft.com/office/drawing/2014/main" val="2372671057"/>
                        </a:ext>
                      </a:extLst>
                    </a:gridCol>
                  </a:tblGrid>
                  <a:tr h="272902">
                    <a:tc>
                      <a:txBody>
                        <a:bodyPr/>
                        <a:lstStyle/>
                        <a:p>
                          <a:pPr algn="ctr"/>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𝑉</m:t>
                                    </m:r>
                                  </m:e>
                                  <m:sup>
                                    <m:r>
                                      <a:rPr lang="zh-CN" altLang="en-US" sz="1400" b="0" i="1" smtClean="0">
                                        <a:latin typeface="Cambria Math" panose="02040503050406030204" pitchFamily="18" charset="0"/>
                                      </a:rPr>
                                      <m:t>∗</m:t>
                                    </m:r>
                                  </m:sup>
                                </m:sSup>
                              </m:oMath>
                            </m:oMathPara>
                          </a14:m>
                          <a:endParaRPr lang="en-US" sz="1400" dirty="0"/>
                        </a:p>
                      </a:txBody>
                      <a:tcPr/>
                    </a:tc>
                    <a:extLst>
                      <a:ext uri="{0D108BD9-81ED-4DB2-BD59-A6C34878D82A}">
                        <a16:rowId xmlns:a16="http://schemas.microsoft.com/office/drawing/2014/main" val="129060474"/>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oMath>
                            </m:oMathPara>
                          </a14:m>
                          <a:endParaRPr lang="en-US" sz="1400" dirty="0"/>
                        </a:p>
                      </a:txBody>
                      <a:tcPr/>
                    </a:tc>
                    <a:tc>
                      <a:txBody>
                        <a:bodyPr/>
                        <a:lstStyle/>
                        <a:p>
                          <a:pPr algn="ctr"/>
                          <a:r>
                            <a:rPr lang="en-US" altLang="zh-CN" sz="1400" dirty="0"/>
                            <a:t>8.03</a:t>
                          </a:r>
                          <a:endParaRPr lang="en-US" sz="1400" dirty="0"/>
                        </a:p>
                      </a:txBody>
                      <a:tcPr/>
                    </a:tc>
                    <a:extLst>
                      <a:ext uri="{0D108BD9-81ED-4DB2-BD59-A6C34878D82A}">
                        <a16:rowId xmlns:a16="http://schemas.microsoft.com/office/drawing/2014/main" val="1313495707"/>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1</m:t>
                                    </m:r>
                                  </m:sub>
                                </m:sSub>
                              </m:oMath>
                            </m:oMathPara>
                          </a14:m>
                          <a:endParaRPr lang="en-US" sz="1400" dirty="0"/>
                        </a:p>
                      </a:txBody>
                      <a:tcPr/>
                    </a:tc>
                    <a:tc>
                      <a:txBody>
                        <a:bodyPr/>
                        <a:lstStyle/>
                        <a:p>
                          <a:pPr algn="ctr"/>
                          <a:r>
                            <a:rPr lang="en-US" altLang="zh-CN" sz="1400" dirty="0">
                              <a:solidFill>
                                <a:schemeClr val="tx1"/>
                              </a:solidFill>
                            </a:rPr>
                            <a:t>11.2</a:t>
                          </a:r>
                          <a:endParaRPr lang="en-US" sz="1400" dirty="0">
                            <a:solidFill>
                              <a:schemeClr val="tx1"/>
                            </a:solidFill>
                          </a:endParaRPr>
                        </a:p>
                      </a:txBody>
                      <a:tcPr/>
                    </a:tc>
                    <a:extLst>
                      <a:ext uri="{0D108BD9-81ED-4DB2-BD59-A6C34878D82A}">
                        <a16:rowId xmlns:a16="http://schemas.microsoft.com/office/drawing/2014/main" val="3674736196"/>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2</m:t>
                                    </m:r>
                                  </m:sub>
                                </m:sSub>
                              </m:oMath>
                            </m:oMathPara>
                          </a14:m>
                          <a:endParaRPr lang="en-US" sz="1400" dirty="0"/>
                        </a:p>
                      </a:txBody>
                      <a:tcPr/>
                    </a:tc>
                    <a:tc>
                      <a:txBody>
                        <a:bodyPr/>
                        <a:lstStyle/>
                        <a:p>
                          <a:pPr algn="ctr"/>
                          <a:r>
                            <a:rPr lang="en-US" altLang="zh-CN" sz="1400" dirty="0"/>
                            <a:t>8.9</a:t>
                          </a:r>
                          <a:endParaRPr lang="en-US" sz="1400" dirty="0"/>
                        </a:p>
                      </a:txBody>
                      <a:tcPr/>
                    </a:tc>
                    <a:extLst>
                      <a:ext uri="{0D108BD9-81ED-4DB2-BD59-A6C34878D82A}">
                        <a16:rowId xmlns:a16="http://schemas.microsoft.com/office/drawing/2014/main" val="3317516601"/>
                      </a:ext>
                    </a:extLst>
                  </a:tr>
                </a:tbl>
              </a:graphicData>
            </a:graphic>
          </p:graphicFrame>
        </mc:Choice>
        <mc:Fallback xmlns="">
          <p:graphicFrame>
            <p:nvGraphicFramePr>
              <p:cNvPr id="7" name="Table 6">
                <a:extLst>
                  <a:ext uri="{FF2B5EF4-FFF2-40B4-BE49-F238E27FC236}">
                    <a16:creationId xmlns:a16="http://schemas.microsoft.com/office/drawing/2014/main" id="{1B42149F-8CB1-5040-A079-12EB17787667}"/>
                  </a:ext>
                </a:extLst>
              </p:cNvPr>
              <p:cNvGraphicFramePr>
                <a:graphicFrameLocks noGrp="1"/>
              </p:cNvGraphicFramePr>
              <p:nvPr>
                <p:extLst>
                  <p:ext uri="{D42A27DB-BD31-4B8C-83A1-F6EECF244321}">
                    <p14:modId xmlns:p14="http://schemas.microsoft.com/office/powerpoint/2010/main" val="1696288582"/>
                  </p:ext>
                </p:extLst>
              </p:nvPr>
            </p:nvGraphicFramePr>
            <p:xfrm>
              <a:off x="1563260" y="1796704"/>
              <a:ext cx="1193540" cy="1219200"/>
            </p:xfrm>
            <a:graphic>
              <a:graphicData uri="http://schemas.openxmlformats.org/drawingml/2006/table">
                <a:tbl>
                  <a:tblPr firstRow="1" bandRow="1">
                    <a:tableStyleId>{5940675A-B579-460E-94D1-54222C63F5DA}</a:tableStyleId>
                  </a:tblPr>
                  <a:tblGrid>
                    <a:gridCol w="611325">
                      <a:extLst>
                        <a:ext uri="{9D8B030D-6E8A-4147-A177-3AD203B41FA5}">
                          <a16:colId xmlns:a16="http://schemas.microsoft.com/office/drawing/2014/main" val="1388148709"/>
                        </a:ext>
                      </a:extLst>
                    </a:gridCol>
                    <a:gridCol w="582215">
                      <a:extLst>
                        <a:ext uri="{9D8B030D-6E8A-4147-A177-3AD203B41FA5}">
                          <a16:colId xmlns:a16="http://schemas.microsoft.com/office/drawing/2014/main" val="2372671057"/>
                        </a:ext>
                      </a:extLst>
                    </a:gridCol>
                  </a:tblGrid>
                  <a:tr h="304800">
                    <a:tc>
                      <a:txBody>
                        <a:bodyPr/>
                        <a:lstStyle/>
                        <a:p>
                          <a:pPr algn="ctr"/>
                          <a:endParaRPr lang="en-US" sz="1400" dirty="0"/>
                        </a:p>
                      </a:txBody>
                      <a:tcPr/>
                    </a:tc>
                    <a:tc>
                      <a:txBody>
                        <a:bodyPr/>
                        <a:lstStyle/>
                        <a:p>
                          <a:endParaRPr lang="en-US"/>
                        </a:p>
                      </a:txBody>
                      <a:tcPr>
                        <a:blipFill>
                          <a:blip r:embed="rId5"/>
                          <a:stretch>
                            <a:fillRect l="-108696" t="-4167" b="-320833"/>
                          </a:stretch>
                        </a:blipFill>
                      </a:tcPr>
                    </a:tc>
                    <a:extLst>
                      <a:ext uri="{0D108BD9-81ED-4DB2-BD59-A6C34878D82A}">
                        <a16:rowId xmlns:a16="http://schemas.microsoft.com/office/drawing/2014/main" val="129060474"/>
                      </a:ext>
                    </a:extLst>
                  </a:tr>
                  <a:tr h="304800">
                    <a:tc>
                      <a:txBody>
                        <a:bodyPr/>
                        <a:lstStyle/>
                        <a:p>
                          <a:endParaRPr lang="en-US"/>
                        </a:p>
                      </a:txBody>
                      <a:tcPr>
                        <a:blipFill>
                          <a:blip r:embed="rId5"/>
                          <a:stretch>
                            <a:fillRect l="-2041" t="-100000" r="-93878" b="-208000"/>
                          </a:stretch>
                        </a:blipFill>
                      </a:tcPr>
                    </a:tc>
                    <a:tc>
                      <a:txBody>
                        <a:bodyPr/>
                        <a:lstStyle/>
                        <a:p>
                          <a:pPr algn="ctr"/>
                          <a:r>
                            <a:rPr lang="en-US" altLang="zh-CN" sz="1400" dirty="0"/>
                            <a:t>8.03</a:t>
                          </a:r>
                          <a:endParaRPr lang="en-US" sz="1400" dirty="0"/>
                        </a:p>
                      </a:txBody>
                      <a:tcPr/>
                    </a:tc>
                    <a:extLst>
                      <a:ext uri="{0D108BD9-81ED-4DB2-BD59-A6C34878D82A}">
                        <a16:rowId xmlns:a16="http://schemas.microsoft.com/office/drawing/2014/main" val="1313495707"/>
                      </a:ext>
                    </a:extLst>
                  </a:tr>
                  <a:tr h="304800">
                    <a:tc>
                      <a:txBody>
                        <a:bodyPr/>
                        <a:lstStyle/>
                        <a:p>
                          <a:endParaRPr lang="en-US"/>
                        </a:p>
                      </a:txBody>
                      <a:tcPr>
                        <a:blipFill>
                          <a:blip r:embed="rId5"/>
                          <a:stretch>
                            <a:fillRect l="-2041" t="-208333" r="-93878" b="-116667"/>
                          </a:stretch>
                        </a:blipFill>
                      </a:tcPr>
                    </a:tc>
                    <a:tc>
                      <a:txBody>
                        <a:bodyPr/>
                        <a:lstStyle/>
                        <a:p>
                          <a:pPr algn="ctr"/>
                          <a:r>
                            <a:rPr lang="en-US" altLang="zh-CN" sz="1400" dirty="0">
                              <a:solidFill>
                                <a:schemeClr val="tx1"/>
                              </a:solidFill>
                            </a:rPr>
                            <a:t>11.2</a:t>
                          </a:r>
                          <a:endParaRPr lang="en-US" sz="1400" dirty="0">
                            <a:solidFill>
                              <a:schemeClr val="tx1"/>
                            </a:solidFill>
                          </a:endParaRPr>
                        </a:p>
                      </a:txBody>
                      <a:tcPr/>
                    </a:tc>
                    <a:extLst>
                      <a:ext uri="{0D108BD9-81ED-4DB2-BD59-A6C34878D82A}">
                        <a16:rowId xmlns:a16="http://schemas.microsoft.com/office/drawing/2014/main" val="3674736196"/>
                      </a:ext>
                    </a:extLst>
                  </a:tr>
                  <a:tr h="304800">
                    <a:tc>
                      <a:txBody>
                        <a:bodyPr/>
                        <a:lstStyle/>
                        <a:p>
                          <a:endParaRPr lang="en-US"/>
                        </a:p>
                      </a:txBody>
                      <a:tcPr>
                        <a:blipFill>
                          <a:blip r:embed="rId5"/>
                          <a:stretch>
                            <a:fillRect l="-2041" t="-308333" r="-93878" b="-16667"/>
                          </a:stretch>
                        </a:blipFill>
                      </a:tcPr>
                    </a:tc>
                    <a:tc>
                      <a:txBody>
                        <a:bodyPr/>
                        <a:lstStyle/>
                        <a:p>
                          <a:pPr algn="ctr"/>
                          <a:r>
                            <a:rPr lang="en-US" altLang="zh-CN" sz="1400" dirty="0"/>
                            <a:t>8.9</a:t>
                          </a:r>
                          <a:endParaRPr lang="en-US" sz="1400" dirty="0"/>
                        </a:p>
                      </a:txBody>
                      <a:tcPr/>
                    </a:tc>
                    <a:extLst>
                      <a:ext uri="{0D108BD9-81ED-4DB2-BD59-A6C34878D82A}">
                        <a16:rowId xmlns:a16="http://schemas.microsoft.com/office/drawing/2014/main" val="33175166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79F7B52C-B68D-7D46-8985-1D0545A4035D}"/>
                  </a:ext>
                </a:extLst>
              </p:cNvPr>
              <p:cNvGraphicFramePr>
                <a:graphicFrameLocks noGrp="1"/>
              </p:cNvGraphicFramePr>
              <p:nvPr>
                <p:extLst>
                  <p:ext uri="{D42A27DB-BD31-4B8C-83A1-F6EECF244321}">
                    <p14:modId xmlns:p14="http://schemas.microsoft.com/office/powerpoint/2010/main" val="2821523008"/>
                  </p:ext>
                </p:extLst>
              </p:nvPr>
            </p:nvGraphicFramePr>
            <p:xfrm>
              <a:off x="1816841" y="3501836"/>
              <a:ext cx="839337" cy="1219200"/>
            </p:xfrm>
            <a:graphic>
              <a:graphicData uri="http://schemas.openxmlformats.org/drawingml/2006/table">
                <a:tbl>
                  <a:tblPr firstRow="1" bandRow="1">
                    <a:tableStyleId>{5940675A-B579-460E-94D1-54222C63F5DA}</a:tableStyleId>
                  </a:tblPr>
                  <a:tblGrid>
                    <a:gridCol w="429904">
                      <a:extLst>
                        <a:ext uri="{9D8B030D-6E8A-4147-A177-3AD203B41FA5}">
                          <a16:colId xmlns:a16="http://schemas.microsoft.com/office/drawing/2014/main" val="1388148709"/>
                        </a:ext>
                      </a:extLst>
                    </a:gridCol>
                    <a:gridCol w="409433">
                      <a:extLst>
                        <a:ext uri="{9D8B030D-6E8A-4147-A177-3AD203B41FA5}">
                          <a16:colId xmlns:a16="http://schemas.microsoft.com/office/drawing/2014/main" val="2372671057"/>
                        </a:ext>
                      </a:extLst>
                    </a:gridCol>
                  </a:tblGrid>
                  <a:tr h="292013">
                    <a:tc>
                      <a:txBody>
                        <a:bodyPr/>
                        <a:lstStyle/>
                        <a:p>
                          <a:pPr algn="ctr"/>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𝑎</m:t>
                                    </m:r>
                                  </m:e>
                                  <m:sup>
                                    <m:r>
                                      <a:rPr lang="zh-CN" altLang="en-US" sz="1400" b="0" i="1" smtClean="0">
                                        <a:latin typeface="Cambria Math" panose="02040503050406030204" pitchFamily="18" charset="0"/>
                                      </a:rPr>
                                      <m:t>∗</m:t>
                                    </m:r>
                                  </m:sup>
                                </m:sSup>
                              </m:oMath>
                            </m:oMathPara>
                          </a14:m>
                          <a:endParaRPr lang="en-US" sz="1400" dirty="0"/>
                        </a:p>
                      </a:txBody>
                      <a:tcPr/>
                    </a:tc>
                    <a:extLst>
                      <a:ext uri="{0D108BD9-81ED-4DB2-BD59-A6C34878D82A}">
                        <a16:rowId xmlns:a16="http://schemas.microsoft.com/office/drawing/2014/main" val="129060474"/>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0</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1</m:t>
                                    </m:r>
                                  </m:sub>
                                </m:sSub>
                              </m:oMath>
                            </m:oMathPara>
                          </a14:m>
                          <a:endParaRPr lang="en-US" sz="1400" dirty="0"/>
                        </a:p>
                      </a:txBody>
                      <a:tcPr/>
                    </a:tc>
                    <a:extLst>
                      <a:ext uri="{0D108BD9-81ED-4DB2-BD59-A6C34878D82A}">
                        <a16:rowId xmlns:a16="http://schemas.microsoft.com/office/drawing/2014/main" val="1313495707"/>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1</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𝑎</m:t>
                                    </m:r>
                                  </m:e>
                                  <m:sub>
                                    <m:r>
                                      <a:rPr lang="en-US" altLang="zh-CN" sz="1400" b="0" i="1" smtClean="0">
                                        <a:solidFill>
                                          <a:schemeClr val="tx1"/>
                                        </a:solidFill>
                                        <a:latin typeface="Cambria Math" panose="02040503050406030204" pitchFamily="18" charset="0"/>
                                      </a:rPr>
                                      <m:t>0</m:t>
                                    </m:r>
                                  </m:sub>
                                </m:sSub>
                              </m:oMath>
                            </m:oMathPara>
                          </a14:m>
                          <a:endParaRPr lang="en-US" sz="1400" dirty="0">
                            <a:solidFill>
                              <a:schemeClr val="tx1"/>
                            </a:solidFill>
                          </a:endParaRPr>
                        </a:p>
                      </a:txBody>
                      <a:tcPr/>
                    </a:tc>
                    <a:extLst>
                      <a:ext uri="{0D108BD9-81ED-4DB2-BD59-A6C34878D82A}">
                        <a16:rowId xmlns:a16="http://schemas.microsoft.com/office/drawing/2014/main" val="3674736196"/>
                      </a:ext>
                    </a:extLst>
                  </a:tr>
                  <a:tr h="300186">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2</m:t>
                                    </m:r>
                                  </m:sub>
                                </m:sSub>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𝑎</m:t>
                                    </m:r>
                                  </m:e>
                                  <m:sub>
                                    <m:r>
                                      <a:rPr lang="en-US" altLang="zh-CN" sz="1400" b="0" i="1" smtClean="0">
                                        <a:latin typeface="Cambria Math" panose="02040503050406030204" pitchFamily="18" charset="0"/>
                                      </a:rPr>
                                      <m:t>0</m:t>
                                    </m:r>
                                  </m:sub>
                                </m:sSub>
                              </m:oMath>
                            </m:oMathPara>
                          </a14:m>
                          <a:endParaRPr lang="en-US" sz="1400" dirty="0"/>
                        </a:p>
                      </a:txBody>
                      <a:tcPr/>
                    </a:tc>
                    <a:extLst>
                      <a:ext uri="{0D108BD9-81ED-4DB2-BD59-A6C34878D82A}">
                        <a16:rowId xmlns:a16="http://schemas.microsoft.com/office/drawing/2014/main" val="3317516601"/>
                      </a:ext>
                    </a:extLst>
                  </a:tr>
                </a:tbl>
              </a:graphicData>
            </a:graphic>
          </p:graphicFrame>
        </mc:Choice>
        <mc:Fallback xmlns="">
          <p:graphicFrame>
            <p:nvGraphicFramePr>
              <p:cNvPr id="8" name="Table 7">
                <a:extLst>
                  <a:ext uri="{FF2B5EF4-FFF2-40B4-BE49-F238E27FC236}">
                    <a16:creationId xmlns:a16="http://schemas.microsoft.com/office/drawing/2014/main" id="{79F7B52C-B68D-7D46-8985-1D0545A4035D}"/>
                  </a:ext>
                </a:extLst>
              </p:cNvPr>
              <p:cNvGraphicFramePr>
                <a:graphicFrameLocks noGrp="1"/>
              </p:cNvGraphicFramePr>
              <p:nvPr>
                <p:extLst>
                  <p:ext uri="{D42A27DB-BD31-4B8C-83A1-F6EECF244321}">
                    <p14:modId xmlns:p14="http://schemas.microsoft.com/office/powerpoint/2010/main" val="2821523008"/>
                  </p:ext>
                </p:extLst>
              </p:nvPr>
            </p:nvGraphicFramePr>
            <p:xfrm>
              <a:off x="1816841" y="3501836"/>
              <a:ext cx="839337" cy="1219200"/>
            </p:xfrm>
            <a:graphic>
              <a:graphicData uri="http://schemas.openxmlformats.org/drawingml/2006/table">
                <a:tbl>
                  <a:tblPr firstRow="1" bandRow="1">
                    <a:tableStyleId>{5940675A-B579-460E-94D1-54222C63F5DA}</a:tableStyleId>
                  </a:tblPr>
                  <a:tblGrid>
                    <a:gridCol w="429904">
                      <a:extLst>
                        <a:ext uri="{9D8B030D-6E8A-4147-A177-3AD203B41FA5}">
                          <a16:colId xmlns:a16="http://schemas.microsoft.com/office/drawing/2014/main" val="1388148709"/>
                        </a:ext>
                      </a:extLst>
                    </a:gridCol>
                    <a:gridCol w="409433">
                      <a:extLst>
                        <a:ext uri="{9D8B030D-6E8A-4147-A177-3AD203B41FA5}">
                          <a16:colId xmlns:a16="http://schemas.microsoft.com/office/drawing/2014/main" val="2372671057"/>
                        </a:ext>
                      </a:extLst>
                    </a:gridCol>
                  </a:tblGrid>
                  <a:tr h="304800">
                    <a:tc>
                      <a:txBody>
                        <a:bodyPr/>
                        <a:lstStyle/>
                        <a:p>
                          <a:pPr algn="ctr"/>
                          <a:endParaRPr lang="en-US" sz="1400" dirty="0"/>
                        </a:p>
                      </a:txBody>
                      <a:tcPr/>
                    </a:tc>
                    <a:tc>
                      <a:txBody>
                        <a:bodyPr/>
                        <a:lstStyle/>
                        <a:p>
                          <a:endParaRPr lang="en-US"/>
                        </a:p>
                      </a:txBody>
                      <a:tcPr>
                        <a:blipFill>
                          <a:blip r:embed="rId6"/>
                          <a:stretch>
                            <a:fillRect l="-106061" b="-304167"/>
                          </a:stretch>
                        </a:blipFill>
                      </a:tcPr>
                    </a:tc>
                    <a:extLst>
                      <a:ext uri="{0D108BD9-81ED-4DB2-BD59-A6C34878D82A}">
                        <a16:rowId xmlns:a16="http://schemas.microsoft.com/office/drawing/2014/main" val="129060474"/>
                      </a:ext>
                    </a:extLst>
                  </a:tr>
                  <a:tr h="304800">
                    <a:tc>
                      <a:txBody>
                        <a:bodyPr/>
                        <a:lstStyle/>
                        <a:p>
                          <a:endParaRPr lang="en-US"/>
                        </a:p>
                      </a:txBody>
                      <a:tcPr>
                        <a:blipFill>
                          <a:blip r:embed="rId6"/>
                          <a:stretch>
                            <a:fillRect l="-2941" t="-96000" r="-97059" b="-192000"/>
                          </a:stretch>
                        </a:blipFill>
                      </a:tcPr>
                    </a:tc>
                    <a:tc>
                      <a:txBody>
                        <a:bodyPr/>
                        <a:lstStyle/>
                        <a:p>
                          <a:endParaRPr lang="en-US"/>
                        </a:p>
                      </a:txBody>
                      <a:tcPr>
                        <a:blipFill>
                          <a:blip r:embed="rId6"/>
                          <a:stretch>
                            <a:fillRect l="-106061" t="-96000" b="-192000"/>
                          </a:stretch>
                        </a:blipFill>
                      </a:tcPr>
                    </a:tc>
                    <a:extLst>
                      <a:ext uri="{0D108BD9-81ED-4DB2-BD59-A6C34878D82A}">
                        <a16:rowId xmlns:a16="http://schemas.microsoft.com/office/drawing/2014/main" val="1313495707"/>
                      </a:ext>
                    </a:extLst>
                  </a:tr>
                  <a:tr h="304800">
                    <a:tc>
                      <a:txBody>
                        <a:bodyPr/>
                        <a:lstStyle/>
                        <a:p>
                          <a:endParaRPr lang="en-US"/>
                        </a:p>
                      </a:txBody>
                      <a:tcPr>
                        <a:blipFill>
                          <a:blip r:embed="rId6"/>
                          <a:stretch>
                            <a:fillRect l="-2941" t="-204167" r="-97059" b="-100000"/>
                          </a:stretch>
                        </a:blipFill>
                      </a:tcPr>
                    </a:tc>
                    <a:tc>
                      <a:txBody>
                        <a:bodyPr/>
                        <a:lstStyle/>
                        <a:p>
                          <a:endParaRPr lang="en-US"/>
                        </a:p>
                      </a:txBody>
                      <a:tcPr>
                        <a:blipFill>
                          <a:blip r:embed="rId6"/>
                          <a:stretch>
                            <a:fillRect l="-106061" t="-204167" b="-100000"/>
                          </a:stretch>
                        </a:blipFill>
                      </a:tcPr>
                    </a:tc>
                    <a:extLst>
                      <a:ext uri="{0D108BD9-81ED-4DB2-BD59-A6C34878D82A}">
                        <a16:rowId xmlns:a16="http://schemas.microsoft.com/office/drawing/2014/main" val="3674736196"/>
                      </a:ext>
                    </a:extLst>
                  </a:tr>
                  <a:tr h="304800">
                    <a:tc>
                      <a:txBody>
                        <a:bodyPr/>
                        <a:lstStyle/>
                        <a:p>
                          <a:endParaRPr lang="en-US"/>
                        </a:p>
                      </a:txBody>
                      <a:tcPr>
                        <a:blipFill>
                          <a:blip r:embed="rId6"/>
                          <a:stretch>
                            <a:fillRect l="-2941" t="-304167" r="-97059"/>
                          </a:stretch>
                        </a:blipFill>
                      </a:tcPr>
                    </a:tc>
                    <a:tc>
                      <a:txBody>
                        <a:bodyPr/>
                        <a:lstStyle/>
                        <a:p>
                          <a:endParaRPr lang="en-US"/>
                        </a:p>
                      </a:txBody>
                      <a:tcPr>
                        <a:blipFill>
                          <a:blip r:embed="rId6"/>
                          <a:stretch>
                            <a:fillRect l="-106061" t="-304167"/>
                          </a:stretch>
                        </a:blipFill>
                      </a:tcPr>
                    </a:tc>
                    <a:extLst>
                      <a:ext uri="{0D108BD9-81ED-4DB2-BD59-A6C34878D82A}">
                        <a16:rowId xmlns:a16="http://schemas.microsoft.com/office/drawing/2014/main" val="3317516601"/>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F7946B-DB49-9248-AACC-F0EBC2022058}"/>
                  </a:ext>
                </a:extLst>
              </p:cNvPr>
              <p:cNvSpPr txBox="1"/>
              <p:nvPr/>
            </p:nvSpPr>
            <p:spPr>
              <a:xfrm>
                <a:off x="1312093" y="397293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zh-CN" altLang="en-US" b="0" i="1" smtClean="0">
                              <a:latin typeface="Cambria Math" panose="02040503050406030204" pitchFamily="18" charset="0"/>
                            </a:rPr>
                            <m:t>∗</m:t>
                          </m:r>
                        </m:sup>
                      </m:sSup>
                    </m:oMath>
                  </m:oMathPara>
                </a14:m>
                <a:endParaRPr lang="en-US" dirty="0"/>
              </a:p>
            </p:txBody>
          </p:sp>
        </mc:Choice>
        <mc:Fallback xmlns="">
          <p:sp>
            <p:nvSpPr>
              <p:cNvPr id="9" name="TextBox 8">
                <a:extLst>
                  <a:ext uri="{FF2B5EF4-FFF2-40B4-BE49-F238E27FC236}">
                    <a16:creationId xmlns:a16="http://schemas.microsoft.com/office/drawing/2014/main" id="{D2F7946B-DB49-9248-AACC-F0EBC2022058}"/>
                  </a:ext>
                </a:extLst>
              </p:cNvPr>
              <p:cNvSpPr txBox="1">
                <a:spLocks noRot="1" noChangeAspect="1" noMove="1" noResize="1" noEditPoints="1" noAdjustHandles="1" noChangeArrowheads="1" noChangeShapeType="1" noTextEdit="1"/>
              </p:cNvSpPr>
              <p:nvPr/>
            </p:nvSpPr>
            <p:spPr>
              <a:xfrm>
                <a:off x="1312093" y="3972936"/>
                <a:ext cx="293285" cy="276999"/>
              </a:xfrm>
              <a:prstGeom prst="rect">
                <a:avLst/>
              </a:prstGeom>
              <a:blipFill>
                <a:blip r:embed="rId7"/>
                <a:stretch>
                  <a:fillRect l="-4167" r="-4167"/>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4F6CD048-5757-8547-9F80-79221389193C}"/>
              </a:ext>
            </a:extLst>
          </p:cNvPr>
          <p:cNvSpPr txBox="1">
            <a:spLocks/>
          </p:cNvSpPr>
          <p:nvPr/>
        </p:nvSpPr>
        <p:spPr>
          <a:xfrm>
            <a:off x="322620" y="149735"/>
            <a:ext cx="6628785" cy="85486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Arial"/>
                <a:ea typeface="+mj-ea"/>
                <a:cs typeface="+mj-cs"/>
              </a:defRPr>
            </a:lvl1pPr>
          </a:lstStyle>
          <a:p>
            <a:pPr>
              <a:defRPr/>
            </a:pPr>
            <a:r>
              <a:rPr lang="en-US" altLang="zh-CN" sz="3200" dirty="0"/>
              <a:t>Policy</a:t>
            </a:r>
            <a:r>
              <a:rPr lang="zh-CN" altLang="en-US" sz="3200" dirty="0"/>
              <a:t> </a:t>
            </a:r>
            <a:r>
              <a:rPr lang="en-US" sz="3200" dirty="0"/>
              <a:t>Iteration</a:t>
            </a:r>
            <a:r>
              <a:rPr lang="en-US" altLang="zh-CN" sz="3200" dirty="0"/>
              <a:t>:</a:t>
            </a:r>
            <a:r>
              <a:rPr lang="zh-CN" altLang="en-US" sz="3200" dirty="0"/>
              <a:t> </a:t>
            </a:r>
            <a:r>
              <a:rPr lang="en-US" altLang="zh-CN" sz="3200" dirty="0"/>
              <a:t>Example</a:t>
            </a:r>
            <a:r>
              <a:rPr lang="zh-CN" altLang="en-US" sz="3200" dirty="0"/>
              <a:t> </a:t>
            </a:r>
            <a:r>
              <a:rPr lang="en-US" altLang="zh-CN" sz="3200" dirty="0"/>
              <a:t>(</a:t>
            </a:r>
            <a:r>
              <a:rPr lang="en-US" sz="3200" dirty="0"/>
              <a:t>cont’d</a:t>
            </a:r>
            <a:r>
              <a:rPr lang="en-US" altLang="zh-CN" sz="3200" dirty="0"/>
              <a:t>)</a:t>
            </a:r>
            <a:r>
              <a:rPr lang="zh-CN" altLang="en-US" sz="3200" dirty="0"/>
              <a:t> </a:t>
            </a:r>
            <a:endParaRPr lang="en-US" sz="3200" dirty="0"/>
          </a:p>
        </p:txBody>
      </p:sp>
    </p:spTree>
    <p:extLst>
      <p:ext uri="{BB962C8B-B14F-4D97-AF65-F5344CB8AC3E}">
        <p14:creationId xmlns:p14="http://schemas.microsoft.com/office/powerpoint/2010/main" val="116493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896" y="264702"/>
            <a:ext cx="6172200" cy="594122"/>
          </a:xfrm>
        </p:spPr>
        <p:txBody>
          <a:bodyPr>
            <a:normAutofit fontScale="90000"/>
          </a:bodyPr>
          <a:lstStyle/>
          <a:p>
            <a:pPr>
              <a:defRPr/>
            </a:pPr>
            <a:r>
              <a:rPr lang="en-US" dirty="0"/>
              <a:t>Game Show</a:t>
            </a:r>
          </a:p>
        </p:txBody>
      </p:sp>
      <p:sp>
        <p:nvSpPr>
          <p:cNvPr id="3" name="Content Placeholder 2"/>
          <p:cNvSpPr>
            <a:spLocks noGrp="1"/>
          </p:cNvSpPr>
          <p:nvPr>
            <p:ph idx="1"/>
          </p:nvPr>
        </p:nvSpPr>
        <p:spPr>
          <a:xfrm>
            <a:off x="340750" y="1126250"/>
            <a:ext cx="8574649" cy="3714750"/>
          </a:xfrm>
        </p:spPr>
        <p:txBody>
          <a:bodyPr/>
          <a:lstStyle/>
          <a:p>
            <a:pPr>
              <a:defRPr/>
            </a:pPr>
            <a:r>
              <a:rPr lang="en-US" sz="1800" dirty="0"/>
              <a:t>A series of questions with increasing level of difficulty and increasing payoff</a:t>
            </a:r>
          </a:p>
          <a:p>
            <a:pPr>
              <a:defRPr/>
            </a:pPr>
            <a:r>
              <a:rPr lang="en-US" sz="1800" dirty="0"/>
              <a:t>Decision: at each step, take your earnings and quit, or go for the next question</a:t>
            </a:r>
          </a:p>
          <a:p>
            <a:pPr lvl="1">
              <a:defRPr/>
            </a:pPr>
            <a:r>
              <a:rPr lang="en-US" sz="1800" dirty="0"/>
              <a:t>If you answer wrong, you lose everything</a:t>
            </a:r>
          </a:p>
        </p:txBody>
      </p:sp>
      <p:grpSp>
        <p:nvGrpSpPr>
          <p:cNvPr id="6" name="Group 5"/>
          <p:cNvGrpSpPr/>
          <p:nvPr/>
        </p:nvGrpSpPr>
        <p:grpSpPr>
          <a:xfrm>
            <a:off x="933962" y="2415819"/>
            <a:ext cx="7563710" cy="2121316"/>
            <a:chOff x="933962" y="2415819"/>
            <a:chExt cx="7563710" cy="2121316"/>
          </a:xfrm>
        </p:grpSpPr>
        <p:sp>
          <p:nvSpPr>
            <p:cNvPr id="5" name="Oval 4"/>
            <p:cNvSpPr/>
            <p:nvPr/>
          </p:nvSpPr>
          <p:spPr>
            <a:xfrm>
              <a:off x="121963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Q1</a:t>
              </a:r>
            </a:p>
          </p:txBody>
        </p:sp>
        <p:cxnSp>
          <p:nvCxnSpPr>
            <p:cNvPr id="11" name="Straight Arrow Connector 10"/>
            <p:cNvCxnSpPr/>
            <p:nvPr/>
          </p:nvCxnSpPr>
          <p:spPr>
            <a:xfrm>
              <a:off x="1848289" y="3028643"/>
              <a:ext cx="9715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176316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87698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Q2</a:t>
              </a:r>
            </a:p>
          </p:txBody>
        </p:sp>
        <p:cxnSp>
          <p:nvCxnSpPr>
            <p:cNvPr id="19" name="Straight Arrow Connector 18"/>
            <p:cNvCxnSpPr/>
            <p:nvPr/>
          </p:nvCxnSpPr>
          <p:spPr>
            <a:xfrm>
              <a:off x="3505639" y="3028643"/>
              <a:ext cx="9715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342051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53433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Q3</a:t>
              </a:r>
            </a:p>
          </p:txBody>
        </p:sp>
        <p:cxnSp>
          <p:nvCxnSpPr>
            <p:cNvPr id="22" name="Straight Arrow Connector 21"/>
            <p:cNvCxnSpPr/>
            <p:nvPr/>
          </p:nvCxnSpPr>
          <p:spPr>
            <a:xfrm>
              <a:off x="5162989" y="3028643"/>
              <a:ext cx="9715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a:off x="507786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19168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Q4</a:t>
              </a:r>
            </a:p>
          </p:txBody>
        </p:sp>
        <p:cxnSp>
          <p:nvCxnSpPr>
            <p:cNvPr id="25" name="Straight Arrow Connector 24"/>
            <p:cNvCxnSpPr/>
            <p:nvPr/>
          </p:nvCxnSpPr>
          <p:spPr>
            <a:xfrm>
              <a:off x="6820339" y="3028643"/>
              <a:ext cx="1677333"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673521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2791860" y="3742423"/>
              <a:ext cx="7429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4505169" y="3742423"/>
              <a:ext cx="742950" cy="11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6162519" y="3742423"/>
              <a:ext cx="742950" cy="11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931" name="TextBox 34"/>
            <p:cNvSpPr txBox="1">
              <a:spLocks noChangeArrowheads="1"/>
            </p:cNvSpPr>
            <p:nvPr/>
          </p:nvSpPr>
          <p:spPr bwMode="auto">
            <a:xfrm>
              <a:off x="2134040" y="2794090"/>
              <a:ext cx="6270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t>Correct</a:t>
              </a:r>
            </a:p>
          </p:txBody>
        </p:sp>
        <p:sp>
          <p:nvSpPr>
            <p:cNvPr id="38932" name="TextBox 35"/>
            <p:cNvSpPr txBox="1">
              <a:spLocks noChangeArrowheads="1"/>
            </p:cNvSpPr>
            <p:nvPr/>
          </p:nvSpPr>
          <p:spPr bwMode="auto">
            <a:xfrm>
              <a:off x="1709985" y="3550137"/>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38933" name="TextBox 36"/>
            <p:cNvSpPr txBox="1">
              <a:spLocks noChangeArrowheads="1"/>
            </p:cNvSpPr>
            <p:nvPr/>
          </p:nvSpPr>
          <p:spPr bwMode="auto">
            <a:xfrm>
              <a:off x="3734240" y="2794090"/>
              <a:ext cx="6270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t>Correct</a:t>
              </a:r>
            </a:p>
          </p:txBody>
        </p:sp>
        <p:sp>
          <p:nvSpPr>
            <p:cNvPr id="38934" name="TextBox 37"/>
            <p:cNvSpPr txBox="1">
              <a:spLocks noChangeArrowheads="1"/>
            </p:cNvSpPr>
            <p:nvPr/>
          </p:nvSpPr>
          <p:spPr bwMode="auto">
            <a:xfrm>
              <a:off x="3310185" y="3542993"/>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38935" name="TextBox 38"/>
            <p:cNvSpPr txBox="1">
              <a:spLocks noChangeArrowheads="1"/>
            </p:cNvSpPr>
            <p:nvPr/>
          </p:nvSpPr>
          <p:spPr bwMode="auto">
            <a:xfrm>
              <a:off x="2929844" y="4121637"/>
              <a:ext cx="4860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Quit:</a:t>
              </a:r>
            </a:p>
            <a:p>
              <a:pPr algn="ctr" eaLnBrk="1" hangingPunct="1"/>
              <a:r>
                <a:rPr lang="en-US" altLang="en-US" sz="1050" dirty="0"/>
                <a:t>$100</a:t>
              </a:r>
            </a:p>
          </p:txBody>
        </p:sp>
        <p:sp>
          <p:nvSpPr>
            <p:cNvPr id="38936" name="TextBox 39"/>
            <p:cNvSpPr txBox="1">
              <a:spLocks noChangeArrowheads="1"/>
            </p:cNvSpPr>
            <p:nvPr/>
          </p:nvSpPr>
          <p:spPr bwMode="auto">
            <a:xfrm>
              <a:off x="5428499" y="2794090"/>
              <a:ext cx="6270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t>Correct</a:t>
              </a:r>
            </a:p>
          </p:txBody>
        </p:sp>
        <p:sp>
          <p:nvSpPr>
            <p:cNvPr id="38937" name="TextBox 40"/>
            <p:cNvSpPr txBox="1">
              <a:spLocks noChangeArrowheads="1"/>
            </p:cNvSpPr>
            <p:nvPr/>
          </p:nvSpPr>
          <p:spPr bwMode="auto">
            <a:xfrm>
              <a:off x="5004444" y="3542993"/>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38938" name="TextBox 41"/>
            <p:cNvSpPr txBox="1">
              <a:spLocks noChangeArrowheads="1"/>
            </p:cNvSpPr>
            <p:nvPr/>
          </p:nvSpPr>
          <p:spPr bwMode="auto">
            <a:xfrm>
              <a:off x="4600145" y="4121637"/>
              <a:ext cx="59824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Quit:</a:t>
              </a:r>
            </a:p>
            <a:p>
              <a:pPr algn="ctr" eaLnBrk="1" hangingPunct="1"/>
              <a:r>
                <a:rPr lang="en-US" altLang="en-US" sz="1050" dirty="0"/>
                <a:t>$1,100</a:t>
              </a:r>
            </a:p>
          </p:txBody>
        </p:sp>
        <p:sp>
          <p:nvSpPr>
            <p:cNvPr id="38939" name="TextBox 42"/>
            <p:cNvSpPr txBox="1">
              <a:spLocks noChangeArrowheads="1"/>
            </p:cNvSpPr>
            <p:nvPr/>
          </p:nvSpPr>
          <p:spPr bwMode="auto">
            <a:xfrm>
              <a:off x="7033441" y="2628593"/>
              <a:ext cx="14039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Correct:</a:t>
              </a:r>
            </a:p>
            <a:p>
              <a:pPr algn="ctr" eaLnBrk="1" hangingPunct="1"/>
              <a:r>
                <a:rPr lang="en-US" altLang="en-US" sz="1050" dirty="0"/>
                <a:t>$61,100</a:t>
              </a:r>
            </a:p>
          </p:txBody>
        </p:sp>
        <p:sp>
          <p:nvSpPr>
            <p:cNvPr id="38940" name="TextBox 43"/>
            <p:cNvSpPr txBox="1">
              <a:spLocks noChangeArrowheads="1"/>
            </p:cNvSpPr>
            <p:nvPr/>
          </p:nvSpPr>
          <p:spPr bwMode="auto">
            <a:xfrm>
              <a:off x="6695132" y="3542993"/>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38941" name="TextBox 44"/>
            <p:cNvSpPr txBox="1">
              <a:spLocks noChangeArrowheads="1"/>
            </p:cNvSpPr>
            <p:nvPr/>
          </p:nvSpPr>
          <p:spPr bwMode="auto">
            <a:xfrm>
              <a:off x="6194822" y="4121637"/>
              <a:ext cx="67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Quit:</a:t>
              </a:r>
            </a:p>
            <a:p>
              <a:pPr algn="ctr" eaLnBrk="1" hangingPunct="1"/>
              <a:r>
                <a:rPr lang="en-US" altLang="en-US" sz="1050" dirty="0"/>
                <a:t>$11,100</a:t>
              </a:r>
            </a:p>
          </p:txBody>
        </p:sp>
        <p:sp>
          <p:nvSpPr>
            <p:cNvPr id="38942" name="TextBox 45"/>
            <p:cNvSpPr txBox="1">
              <a:spLocks noChangeArrowheads="1"/>
            </p:cNvSpPr>
            <p:nvPr/>
          </p:nvSpPr>
          <p:spPr bwMode="auto">
            <a:xfrm>
              <a:off x="933962" y="2415819"/>
              <a:ext cx="13440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$100 question</a:t>
              </a:r>
            </a:p>
          </p:txBody>
        </p:sp>
        <p:sp>
          <p:nvSpPr>
            <p:cNvPr id="38943" name="TextBox 46"/>
            <p:cNvSpPr txBox="1">
              <a:spLocks noChangeArrowheads="1"/>
            </p:cNvSpPr>
            <p:nvPr/>
          </p:nvSpPr>
          <p:spPr bwMode="auto">
            <a:xfrm>
              <a:off x="2482193" y="2415819"/>
              <a:ext cx="15343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$1,000 question</a:t>
              </a:r>
            </a:p>
          </p:txBody>
        </p:sp>
        <p:sp>
          <p:nvSpPr>
            <p:cNvPr id="38944" name="TextBox 47"/>
            <p:cNvSpPr txBox="1">
              <a:spLocks noChangeArrowheads="1"/>
            </p:cNvSpPr>
            <p:nvPr/>
          </p:nvSpPr>
          <p:spPr bwMode="auto">
            <a:xfrm>
              <a:off x="4117309" y="2415819"/>
              <a:ext cx="1657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$10,000 question</a:t>
              </a:r>
            </a:p>
          </p:txBody>
        </p:sp>
        <p:sp>
          <p:nvSpPr>
            <p:cNvPr id="38945" name="TextBox 48"/>
            <p:cNvSpPr txBox="1">
              <a:spLocks noChangeArrowheads="1"/>
            </p:cNvSpPr>
            <p:nvPr/>
          </p:nvSpPr>
          <p:spPr bwMode="auto">
            <a:xfrm>
              <a:off x="5742046" y="2415819"/>
              <a:ext cx="17994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$50,000 question</a:t>
              </a:r>
            </a:p>
          </p:txBody>
        </p:sp>
      </p:grpSp>
    </p:spTree>
    <p:extLst>
      <p:ext uri="{BB962C8B-B14F-4D97-AF65-F5344CB8AC3E}">
        <p14:creationId xmlns:p14="http://schemas.microsoft.com/office/powerpoint/2010/main" val="1507229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50E800-41E4-4042-9CDF-9B3946FEABB4}"/>
              </a:ext>
            </a:extLst>
          </p:cNvPr>
          <p:cNvPicPr>
            <a:picLocks noChangeAspect="1"/>
          </p:cNvPicPr>
          <p:nvPr/>
        </p:nvPicPr>
        <p:blipFill>
          <a:blip r:embed="rId3"/>
          <a:stretch>
            <a:fillRect/>
          </a:stretch>
        </p:blipFill>
        <p:spPr>
          <a:xfrm>
            <a:off x="0" y="1130061"/>
            <a:ext cx="9144000" cy="3194661"/>
          </a:xfrm>
          <a:prstGeom prst="rect">
            <a:avLst/>
          </a:prstGeom>
        </p:spPr>
      </p:pic>
      <p:sp>
        <p:nvSpPr>
          <p:cNvPr id="5" name="Title 1">
            <a:extLst>
              <a:ext uri="{FF2B5EF4-FFF2-40B4-BE49-F238E27FC236}">
                <a16:creationId xmlns:a16="http://schemas.microsoft.com/office/drawing/2014/main" id="{12AD110F-69DE-9940-85D9-157F2202EC6A}"/>
              </a:ext>
            </a:extLst>
          </p:cNvPr>
          <p:cNvSpPr>
            <a:spLocks noGrp="1"/>
          </p:cNvSpPr>
          <p:nvPr>
            <p:ph type="title"/>
          </p:nvPr>
        </p:nvSpPr>
        <p:spPr>
          <a:xfrm>
            <a:off x="411112" y="264974"/>
            <a:ext cx="6172200" cy="594122"/>
          </a:xfrm>
        </p:spPr>
        <p:txBody>
          <a:bodyPr>
            <a:normAutofit fontScale="90000"/>
          </a:bodyPr>
          <a:lstStyle/>
          <a:p>
            <a:pPr>
              <a:defRPr/>
            </a:pPr>
            <a:r>
              <a:rPr lang="en-US" altLang="zh-CN" dirty="0"/>
              <a:t>Recursive Mechanism</a:t>
            </a:r>
            <a:endParaRPr lang="en-US" dirty="0"/>
          </a:p>
        </p:txBody>
      </p:sp>
    </p:spTree>
    <p:extLst>
      <p:ext uri="{BB962C8B-B14F-4D97-AF65-F5344CB8AC3E}">
        <p14:creationId xmlns:p14="http://schemas.microsoft.com/office/powerpoint/2010/main" val="3630221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55985"/>
            <a:ext cx="6172200" cy="594122"/>
          </a:xfrm>
        </p:spPr>
        <p:txBody>
          <a:bodyPr>
            <a:normAutofit fontScale="90000"/>
          </a:bodyPr>
          <a:lstStyle/>
          <a:p>
            <a:pPr>
              <a:defRPr/>
            </a:pPr>
            <a:r>
              <a:rPr lang="en-US" dirty="0"/>
              <a:t>Game Show</a:t>
            </a:r>
          </a:p>
        </p:txBody>
      </p:sp>
      <p:sp>
        <p:nvSpPr>
          <p:cNvPr id="3" name="Content Placeholder 2"/>
          <p:cNvSpPr>
            <a:spLocks noGrp="1"/>
          </p:cNvSpPr>
          <p:nvPr>
            <p:ph idx="1"/>
          </p:nvPr>
        </p:nvSpPr>
        <p:spPr>
          <a:xfrm>
            <a:off x="446293" y="1049784"/>
            <a:ext cx="8491230" cy="3565922"/>
          </a:xfrm>
        </p:spPr>
        <p:txBody>
          <a:bodyPr>
            <a:normAutofit/>
          </a:bodyPr>
          <a:lstStyle/>
          <a:p>
            <a:pPr>
              <a:buFont typeface="Arial" panose="020B0604020202020204" pitchFamily="34" charset="0"/>
              <a:buChar char="•"/>
              <a:defRPr/>
            </a:pPr>
            <a:r>
              <a:rPr lang="en-SG" sz="1400" dirty="0">
                <a:latin typeface="Arial" panose="020B0604020202020204" pitchFamily="34" charset="0"/>
                <a:cs typeface="Arial" panose="020B0604020202020204" pitchFamily="34" charset="0"/>
              </a:rPr>
              <a:t>Consider $50,000 question</a:t>
            </a:r>
          </a:p>
          <a:p>
            <a:pPr lvl="1">
              <a:buFont typeface="Arial" panose="020B0604020202020204" pitchFamily="34" charset="0"/>
              <a:buChar char="•"/>
              <a:defRPr/>
            </a:pPr>
            <a:r>
              <a:rPr lang="en-US" sz="1400" dirty="0"/>
              <a:t>Probability of guessing correctly: 1/10</a:t>
            </a:r>
          </a:p>
          <a:p>
            <a:pPr lvl="1">
              <a:buFont typeface="Arial" panose="020B0604020202020204" pitchFamily="34" charset="0"/>
              <a:buChar char="•"/>
              <a:defRPr/>
            </a:pPr>
            <a:r>
              <a:rPr lang="en-US" sz="1400" dirty="0"/>
              <a:t>Quit or go for the question?</a:t>
            </a:r>
          </a:p>
          <a:p>
            <a:pPr>
              <a:defRPr/>
            </a:pPr>
            <a:r>
              <a:rPr lang="en-US" sz="1400" dirty="0"/>
              <a:t>What is the expected payoff for continuing?</a:t>
            </a:r>
          </a:p>
          <a:p>
            <a:pPr lvl="1">
              <a:buFont typeface="Wingdings" panose="05000000000000000000" pitchFamily="2" charset="2"/>
              <a:buNone/>
              <a:defRPr/>
            </a:pPr>
            <a:r>
              <a:rPr lang="en-US" sz="1400" dirty="0"/>
              <a:t>0.1 * 61,100 + 0.9 * 0 = 6,110</a:t>
            </a:r>
          </a:p>
          <a:p>
            <a:pPr marL="11906">
              <a:defRPr/>
            </a:pPr>
            <a:r>
              <a:rPr lang="en-US" sz="1400" dirty="0"/>
              <a:t>What is the optimal decision?</a:t>
            </a:r>
          </a:p>
        </p:txBody>
      </p:sp>
      <p:grpSp>
        <p:nvGrpSpPr>
          <p:cNvPr id="34" name="Group 33"/>
          <p:cNvGrpSpPr/>
          <p:nvPr/>
        </p:nvGrpSpPr>
        <p:grpSpPr>
          <a:xfrm>
            <a:off x="873659" y="2708930"/>
            <a:ext cx="7563710" cy="1906776"/>
            <a:chOff x="933962" y="2415819"/>
            <a:chExt cx="7563710" cy="1906776"/>
          </a:xfrm>
        </p:grpSpPr>
        <p:sp>
          <p:nvSpPr>
            <p:cNvPr id="35" name="Oval 34"/>
            <p:cNvSpPr/>
            <p:nvPr/>
          </p:nvSpPr>
          <p:spPr>
            <a:xfrm>
              <a:off x="121963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Q1</a:t>
              </a:r>
            </a:p>
          </p:txBody>
        </p:sp>
        <p:cxnSp>
          <p:nvCxnSpPr>
            <p:cNvPr id="36" name="Straight Arrow Connector 35"/>
            <p:cNvCxnSpPr/>
            <p:nvPr/>
          </p:nvCxnSpPr>
          <p:spPr>
            <a:xfrm>
              <a:off x="1848289" y="3028643"/>
              <a:ext cx="9715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a:off x="176316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287698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Q2</a:t>
              </a:r>
            </a:p>
          </p:txBody>
        </p:sp>
        <p:cxnSp>
          <p:nvCxnSpPr>
            <p:cNvPr id="39" name="Straight Arrow Connector 38"/>
            <p:cNvCxnSpPr/>
            <p:nvPr/>
          </p:nvCxnSpPr>
          <p:spPr>
            <a:xfrm>
              <a:off x="3505639" y="3028643"/>
              <a:ext cx="9715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342051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453433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Q3</a:t>
              </a:r>
            </a:p>
          </p:txBody>
        </p:sp>
        <p:cxnSp>
          <p:nvCxnSpPr>
            <p:cNvPr id="42" name="Straight Arrow Connector 41"/>
            <p:cNvCxnSpPr/>
            <p:nvPr/>
          </p:nvCxnSpPr>
          <p:spPr>
            <a:xfrm>
              <a:off x="5162989" y="3028643"/>
              <a:ext cx="9715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a:off x="507786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619168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Q4</a:t>
              </a:r>
            </a:p>
          </p:txBody>
        </p:sp>
        <p:cxnSp>
          <p:nvCxnSpPr>
            <p:cNvPr id="45" name="Straight Arrow Connector 44"/>
            <p:cNvCxnSpPr/>
            <p:nvPr/>
          </p:nvCxnSpPr>
          <p:spPr>
            <a:xfrm>
              <a:off x="6820339" y="3028643"/>
              <a:ext cx="1677333"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a:off x="673521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163931" y="3371544"/>
              <a:ext cx="1" cy="5181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4877239" y="3371543"/>
              <a:ext cx="0" cy="51816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534589" y="3371543"/>
              <a:ext cx="0" cy="51816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34"/>
            <p:cNvSpPr txBox="1">
              <a:spLocks noChangeArrowheads="1"/>
            </p:cNvSpPr>
            <p:nvPr/>
          </p:nvSpPr>
          <p:spPr bwMode="auto">
            <a:xfrm>
              <a:off x="2134040" y="2794090"/>
              <a:ext cx="6270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t>Correct</a:t>
              </a:r>
            </a:p>
          </p:txBody>
        </p:sp>
        <p:sp>
          <p:nvSpPr>
            <p:cNvPr id="51" name="TextBox 35"/>
            <p:cNvSpPr txBox="1">
              <a:spLocks noChangeArrowheads="1"/>
            </p:cNvSpPr>
            <p:nvPr/>
          </p:nvSpPr>
          <p:spPr bwMode="auto">
            <a:xfrm>
              <a:off x="1709985" y="3550137"/>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52" name="TextBox 36"/>
            <p:cNvSpPr txBox="1">
              <a:spLocks noChangeArrowheads="1"/>
            </p:cNvSpPr>
            <p:nvPr/>
          </p:nvSpPr>
          <p:spPr bwMode="auto">
            <a:xfrm>
              <a:off x="3734240" y="2794090"/>
              <a:ext cx="6270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t>Correct</a:t>
              </a:r>
            </a:p>
          </p:txBody>
        </p:sp>
        <p:sp>
          <p:nvSpPr>
            <p:cNvPr id="53" name="TextBox 37"/>
            <p:cNvSpPr txBox="1">
              <a:spLocks noChangeArrowheads="1"/>
            </p:cNvSpPr>
            <p:nvPr/>
          </p:nvSpPr>
          <p:spPr bwMode="auto">
            <a:xfrm>
              <a:off x="3310185" y="3542993"/>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54" name="TextBox 38"/>
            <p:cNvSpPr txBox="1">
              <a:spLocks noChangeArrowheads="1"/>
            </p:cNvSpPr>
            <p:nvPr/>
          </p:nvSpPr>
          <p:spPr bwMode="auto">
            <a:xfrm>
              <a:off x="2904386" y="3907097"/>
              <a:ext cx="4860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Quit:</a:t>
              </a:r>
            </a:p>
            <a:p>
              <a:pPr algn="ctr" eaLnBrk="1" hangingPunct="1"/>
              <a:r>
                <a:rPr lang="en-US" altLang="en-US" sz="1050" dirty="0"/>
                <a:t>$100</a:t>
              </a:r>
            </a:p>
          </p:txBody>
        </p:sp>
        <p:sp>
          <p:nvSpPr>
            <p:cNvPr id="55" name="TextBox 39"/>
            <p:cNvSpPr txBox="1">
              <a:spLocks noChangeArrowheads="1"/>
            </p:cNvSpPr>
            <p:nvPr/>
          </p:nvSpPr>
          <p:spPr bwMode="auto">
            <a:xfrm>
              <a:off x="5428499" y="2794090"/>
              <a:ext cx="6270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t>Correct</a:t>
              </a:r>
            </a:p>
          </p:txBody>
        </p:sp>
        <p:sp>
          <p:nvSpPr>
            <p:cNvPr id="56" name="TextBox 40"/>
            <p:cNvSpPr txBox="1">
              <a:spLocks noChangeArrowheads="1"/>
            </p:cNvSpPr>
            <p:nvPr/>
          </p:nvSpPr>
          <p:spPr bwMode="auto">
            <a:xfrm>
              <a:off x="5004444" y="3542993"/>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57" name="TextBox 41"/>
            <p:cNvSpPr txBox="1">
              <a:spLocks noChangeArrowheads="1"/>
            </p:cNvSpPr>
            <p:nvPr/>
          </p:nvSpPr>
          <p:spPr bwMode="auto">
            <a:xfrm>
              <a:off x="4574687" y="3907097"/>
              <a:ext cx="59824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Quit:</a:t>
              </a:r>
            </a:p>
            <a:p>
              <a:pPr algn="ctr" eaLnBrk="1" hangingPunct="1"/>
              <a:r>
                <a:rPr lang="en-US" altLang="en-US" sz="1050" dirty="0"/>
                <a:t>$1,100</a:t>
              </a:r>
            </a:p>
          </p:txBody>
        </p:sp>
        <p:sp>
          <p:nvSpPr>
            <p:cNvPr id="58" name="TextBox 42"/>
            <p:cNvSpPr txBox="1">
              <a:spLocks noChangeArrowheads="1"/>
            </p:cNvSpPr>
            <p:nvPr/>
          </p:nvSpPr>
          <p:spPr bwMode="auto">
            <a:xfrm>
              <a:off x="7033441" y="2628593"/>
              <a:ext cx="14039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Correct:</a:t>
              </a:r>
            </a:p>
            <a:p>
              <a:pPr algn="ctr" eaLnBrk="1" hangingPunct="1"/>
              <a:r>
                <a:rPr lang="en-US" altLang="en-US" sz="1050" dirty="0"/>
                <a:t>$61,100</a:t>
              </a:r>
            </a:p>
          </p:txBody>
        </p:sp>
        <p:sp>
          <p:nvSpPr>
            <p:cNvPr id="59" name="TextBox 43"/>
            <p:cNvSpPr txBox="1">
              <a:spLocks noChangeArrowheads="1"/>
            </p:cNvSpPr>
            <p:nvPr/>
          </p:nvSpPr>
          <p:spPr bwMode="auto">
            <a:xfrm>
              <a:off x="6695132" y="3542993"/>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60" name="TextBox 44"/>
            <p:cNvSpPr txBox="1">
              <a:spLocks noChangeArrowheads="1"/>
            </p:cNvSpPr>
            <p:nvPr/>
          </p:nvSpPr>
          <p:spPr bwMode="auto">
            <a:xfrm>
              <a:off x="6169364" y="3907097"/>
              <a:ext cx="67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Quit:</a:t>
              </a:r>
            </a:p>
            <a:p>
              <a:pPr algn="ctr" eaLnBrk="1" hangingPunct="1"/>
              <a:r>
                <a:rPr lang="en-US" altLang="en-US" sz="1050" dirty="0"/>
                <a:t>$11,100</a:t>
              </a:r>
            </a:p>
          </p:txBody>
        </p:sp>
        <p:sp>
          <p:nvSpPr>
            <p:cNvPr id="61" name="TextBox 45"/>
            <p:cNvSpPr txBox="1">
              <a:spLocks noChangeArrowheads="1"/>
            </p:cNvSpPr>
            <p:nvPr/>
          </p:nvSpPr>
          <p:spPr bwMode="auto">
            <a:xfrm>
              <a:off x="933962" y="2415819"/>
              <a:ext cx="13440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$100 question</a:t>
              </a:r>
            </a:p>
          </p:txBody>
        </p:sp>
        <p:sp>
          <p:nvSpPr>
            <p:cNvPr id="62" name="TextBox 46"/>
            <p:cNvSpPr txBox="1">
              <a:spLocks noChangeArrowheads="1"/>
            </p:cNvSpPr>
            <p:nvPr/>
          </p:nvSpPr>
          <p:spPr bwMode="auto">
            <a:xfrm>
              <a:off x="2482193" y="2415819"/>
              <a:ext cx="15343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$1,000 question</a:t>
              </a:r>
            </a:p>
          </p:txBody>
        </p:sp>
        <p:sp>
          <p:nvSpPr>
            <p:cNvPr id="63" name="TextBox 47"/>
            <p:cNvSpPr txBox="1">
              <a:spLocks noChangeArrowheads="1"/>
            </p:cNvSpPr>
            <p:nvPr/>
          </p:nvSpPr>
          <p:spPr bwMode="auto">
            <a:xfrm>
              <a:off x="4117309" y="2415819"/>
              <a:ext cx="1657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$10,000 question</a:t>
              </a:r>
            </a:p>
          </p:txBody>
        </p:sp>
        <p:sp>
          <p:nvSpPr>
            <p:cNvPr id="64" name="TextBox 48"/>
            <p:cNvSpPr txBox="1">
              <a:spLocks noChangeArrowheads="1"/>
            </p:cNvSpPr>
            <p:nvPr/>
          </p:nvSpPr>
          <p:spPr bwMode="auto">
            <a:xfrm>
              <a:off x="5742046" y="2415819"/>
              <a:ext cx="17994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$50,000 question</a:t>
              </a:r>
            </a:p>
          </p:txBody>
        </p:sp>
      </p:grpSp>
    </p:spTree>
    <p:extLst>
      <p:ext uri="{BB962C8B-B14F-4D97-AF65-F5344CB8AC3E}">
        <p14:creationId xmlns:p14="http://schemas.microsoft.com/office/powerpoint/2010/main" val="2940281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896" y="232172"/>
            <a:ext cx="6172200" cy="594122"/>
          </a:xfrm>
        </p:spPr>
        <p:txBody>
          <a:bodyPr>
            <a:normAutofit fontScale="90000"/>
          </a:bodyPr>
          <a:lstStyle/>
          <a:p>
            <a:pPr>
              <a:defRPr/>
            </a:pPr>
            <a:r>
              <a:rPr lang="en-US" dirty="0"/>
              <a:t>Game Show</a:t>
            </a:r>
          </a:p>
        </p:txBody>
      </p:sp>
      <p:sp>
        <p:nvSpPr>
          <p:cNvPr id="3" name="Content Placeholder 2"/>
          <p:cNvSpPr>
            <a:spLocks noGrp="1"/>
          </p:cNvSpPr>
          <p:nvPr>
            <p:ph idx="1"/>
          </p:nvPr>
        </p:nvSpPr>
        <p:spPr>
          <a:xfrm>
            <a:off x="424586" y="1087548"/>
            <a:ext cx="8409698" cy="1831181"/>
          </a:xfrm>
        </p:spPr>
        <p:txBody>
          <a:bodyPr>
            <a:normAutofit/>
          </a:bodyPr>
          <a:lstStyle/>
          <a:p>
            <a:pPr>
              <a:defRPr/>
            </a:pPr>
            <a:r>
              <a:rPr lang="en-US" sz="1400" dirty="0"/>
              <a:t>What should we do in Q3?</a:t>
            </a:r>
          </a:p>
          <a:p>
            <a:pPr lvl="1">
              <a:defRPr/>
            </a:pPr>
            <a:r>
              <a:rPr lang="en-US" sz="1400" dirty="0"/>
              <a:t>Payoff for quitting: $1,100</a:t>
            </a:r>
          </a:p>
          <a:p>
            <a:pPr lvl="1">
              <a:defRPr/>
            </a:pPr>
            <a:r>
              <a:rPr lang="en-US" sz="1400" dirty="0"/>
              <a:t>Payoff for continuing: 0.5 * $11,100 = $5,550</a:t>
            </a:r>
          </a:p>
          <a:p>
            <a:pPr>
              <a:defRPr/>
            </a:pPr>
            <a:r>
              <a:rPr lang="en-US" sz="1400" dirty="0"/>
              <a:t>What about Q2?</a:t>
            </a:r>
          </a:p>
          <a:p>
            <a:pPr lvl="1">
              <a:defRPr/>
            </a:pPr>
            <a:r>
              <a:rPr lang="en-US" sz="1400" dirty="0"/>
              <a:t>$100 for quitting vs. $4,162 for continuing</a:t>
            </a:r>
          </a:p>
          <a:p>
            <a:pPr>
              <a:defRPr/>
            </a:pPr>
            <a:r>
              <a:rPr lang="en-US" sz="1400" dirty="0"/>
              <a:t>What about Q1?</a:t>
            </a:r>
          </a:p>
        </p:txBody>
      </p:sp>
      <p:sp>
        <p:nvSpPr>
          <p:cNvPr id="40994" name="TextBox 34"/>
          <p:cNvSpPr txBox="1">
            <a:spLocks noChangeArrowheads="1"/>
          </p:cNvSpPr>
          <p:nvPr/>
        </p:nvSpPr>
        <p:spPr bwMode="auto">
          <a:xfrm>
            <a:off x="2286000" y="3086100"/>
            <a:ext cx="44755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solidFill>
                  <a:srgbClr val="0000FF"/>
                </a:solidFill>
              </a:rPr>
              <a:t>9/10</a:t>
            </a:r>
          </a:p>
        </p:txBody>
      </p:sp>
      <p:sp>
        <p:nvSpPr>
          <p:cNvPr id="40995" name="TextBox 35"/>
          <p:cNvSpPr txBox="1">
            <a:spLocks noChangeArrowheads="1"/>
          </p:cNvSpPr>
          <p:nvPr/>
        </p:nvSpPr>
        <p:spPr bwMode="auto">
          <a:xfrm>
            <a:off x="3944541" y="3086100"/>
            <a:ext cx="3722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solidFill>
                  <a:srgbClr val="0000FF"/>
                </a:solidFill>
              </a:rPr>
              <a:t>3/4</a:t>
            </a:r>
          </a:p>
        </p:txBody>
      </p:sp>
      <p:sp>
        <p:nvSpPr>
          <p:cNvPr id="40996" name="TextBox 36"/>
          <p:cNvSpPr txBox="1">
            <a:spLocks noChangeArrowheads="1"/>
          </p:cNvSpPr>
          <p:nvPr/>
        </p:nvSpPr>
        <p:spPr bwMode="auto">
          <a:xfrm>
            <a:off x="5657850" y="3086100"/>
            <a:ext cx="3722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solidFill>
                  <a:srgbClr val="0000FF"/>
                </a:solidFill>
              </a:rPr>
              <a:t>1/2</a:t>
            </a:r>
          </a:p>
        </p:txBody>
      </p:sp>
      <p:sp>
        <p:nvSpPr>
          <p:cNvPr id="40997" name="TextBox 37"/>
          <p:cNvSpPr txBox="1">
            <a:spLocks noChangeArrowheads="1"/>
          </p:cNvSpPr>
          <p:nvPr/>
        </p:nvSpPr>
        <p:spPr bwMode="auto">
          <a:xfrm>
            <a:off x="7604103" y="2890538"/>
            <a:ext cx="44755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solidFill>
                  <a:srgbClr val="0000FF"/>
                </a:solidFill>
              </a:rPr>
              <a:t>1/10</a:t>
            </a:r>
          </a:p>
        </p:txBody>
      </p:sp>
      <p:sp>
        <p:nvSpPr>
          <p:cNvPr id="40998" name="TextBox 38"/>
          <p:cNvSpPr txBox="1">
            <a:spLocks noChangeArrowheads="1"/>
          </p:cNvSpPr>
          <p:nvPr/>
        </p:nvSpPr>
        <p:spPr bwMode="auto">
          <a:xfrm>
            <a:off x="6187450" y="2679661"/>
            <a:ext cx="92365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solidFill>
                  <a:srgbClr val="FF00FF"/>
                </a:solidFill>
              </a:rPr>
              <a:t>U = $11,100</a:t>
            </a:r>
          </a:p>
        </p:txBody>
      </p:sp>
      <p:sp>
        <p:nvSpPr>
          <p:cNvPr id="40" name="TextBox 39"/>
          <p:cNvSpPr txBox="1">
            <a:spLocks noChangeArrowheads="1"/>
          </p:cNvSpPr>
          <p:nvPr/>
        </p:nvSpPr>
        <p:spPr bwMode="auto">
          <a:xfrm>
            <a:off x="4587249" y="2679661"/>
            <a:ext cx="8483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solidFill>
                  <a:srgbClr val="FF00FF"/>
                </a:solidFill>
              </a:rPr>
              <a:t>U = $5,550</a:t>
            </a:r>
          </a:p>
        </p:txBody>
      </p:sp>
      <p:sp>
        <p:nvSpPr>
          <p:cNvPr id="41" name="TextBox 40"/>
          <p:cNvSpPr txBox="1">
            <a:spLocks noChangeArrowheads="1"/>
          </p:cNvSpPr>
          <p:nvPr/>
        </p:nvSpPr>
        <p:spPr bwMode="auto">
          <a:xfrm>
            <a:off x="2929899" y="2679661"/>
            <a:ext cx="8483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solidFill>
                  <a:srgbClr val="FF00FF"/>
                </a:solidFill>
              </a:rPr>
              <a:t>U = $4,162</a:t>
            </a:r>
          </a:p>
        </p:txBody>
      </p:sp>
      <p:sp>
        <p:nvSpPr>
          <p:cNvPr id="42" name="TextBox 41"/>
          <p:cNvSpPr txBox="1">
            <a:spLocks noChangeArrowheads="1"/>
          </p:cNvSpPr>
          <p:nvPr/>
        </p:nvSpPr>
        <p:spPr bwMode="auto">
          <a:xfrm>
            <a:off x="1329699" y="2679661"/>
            <a:ext cx="8483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solidFill>
                  <a:srgbClr val="FF00FF"/>
                </a:solidFill>
              </a:rPr>
              <a:t>U = $3,746</a:t>
            </a:r>
          </a:p>
        </p:txBody>
      </p:sp>
      <p:grpSp>
        <p:nvGrpSpPr>
          <p:cNvPr id="43" name="Group 42"/>
          <p:cNvGrpSpPr/>
          <p:nvPr/>
        </p:nvGrpSpPr>
        <p:grpSpPr>
          <a:xfrm>
            <a:off x="1035081" y="2852244"/>
            <a:ext cx="7563710" cy="1906776"/>
            <a:chOff x="933962" y="2415819"/>
            <a:chExt cx="7563710" cy="1906776"/>
          </a:xfrm>
        </p:grpSpPr>
        <p:sp>
          <p:nvSpPr>
            <p:cNvPr id="44" name="Oval 43"/>
            <p:cNvSpPr/>
            <p:nvPr/>
          </p:nvSpPr>
          <p:spPr>
            <a:xfrm>
              <a:off x="121963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Q1</a:t>
              </a:r>
            </a:p>
          </p:txBody>
        </p:sp>
        <p:cxnSp>
          <p:nvCxnSpPr>
            <p:cNvPr id="45" name="Straight Arrow Connector 44"/>
            <p:cNvCxnSpPr/>
            <p:nvPr/>
          </p:nvCxnSpPr>
          <p:spPr>
            <a:xfrm>
              <a:off x="1848289" y="3028643"/>
              <a:ext cx="9715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a:off x="176316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87698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Q2</a:t>
              </a:r>
            </a:p>
          </p:txBody>
        </p:sp>
        <p:cxnSp>
          <p:nvCxnSpPr>
            <p:cNvPr id="48" name="Straight Arrow Connector 47"/>
            <p:cNvCxnSpPr/>
            <p:nvPr/>
          </p:nvCxnSpPr>
          <p:spPr>
            <a:xfrm>
              <a:off x="3505639" y="3028643"/>
              <a:ext cx="9715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a:off x="342051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453433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Q3</a:t>
              </a:r>
            </a:p>
          </p:txBody>
        </p:sp>
        <p:cxnSp>
          <p:nvCxnSpPr>
            <p:cNvPr id="51" name="Straight Arrow Connector 50"/>
            <p:cNvCxnSpPr/>
            <p:nvPr/>
          </p:nvCxnSpPr>
          <p:spPr>
            <a:xfrm>
              <a:off x="5162989" y="3028643"/>
              <a:ext cx="9715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5400000">
              <a:off x="507786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6191689" y="2742893"/>
              <a:ext cx="628650" cy="6286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Q4</a:t>
              </a:r>
            </a:p>
          </p:txBody>
        </p:sp>
        <p:cxnSp>
          <p:nvCxnSpPr>
            <p:cNvPr id="54" name="Straight Arrow Connector 53"/>
            <p:cNvCxnSpPr/>
            <p:nvPr/>
          </p:nvCxnSpPr>
          <p:spPr>
            <a:xfrm>
              <a:off x="6820339" y="3028643"/>
              <a:ext cx="1677333"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5400000">
              <a:off x="6735210" y="3286414"/>
              <a:ext cx="514350" cy="11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163931" y="3371544"/>
              <a:ext cx="1" cy="5181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77239" y="3371543"/>
              <a:ext cx="0" cy="51816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534589" y="3371543"/>
              <a:ext cx="0" cy="51816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34"/>
            <p:cNvSpPr txBox="1">
              <a:spLocks noChangeArrowheads="1"/>
            </p:cNvSpPr>
            <p:nvPr/>
          </p:nvSpPr>
          <p:spPr bwMode="auto">
            <a:xfrm>
              <a:off x="2134040" y="2794090"/>
              <a:ext cx="6270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t>Correct</a:t>
              </a:r>
            </a:p>
          </p:txBody>
        </p:sp>
        <p:sp>
          <p:nvSpPr>
            <p:cNvPr id="60" name="TextBox 35"/>
            <p:cNvSpPr txBox="1">
              <a:spLocks noChangeArrowheads="1"/>
            </p:cNvSpPr>
            <p:nvPr/>
          </p:nvSpPr>
          <p:spPr bwMode="auto">
            <a:xfrm>
              <a:off x="1709985" y="3550137"/>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61" name="TextBox 36"/>
            <p:cNvSpPr txBox="1">
              <a:spLocks noChangeArrowheads="1"/>
            </p:cNvSpPr>
            <p:nvPr/>
          </p:nvSpPr>
          <p:spPr bwMode="auto">
            <a:xfrm>
              <a:off x="3734240" y="2794090"/>
              <a:ext cx="6270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t>Correct</a:t>
              </a:r>
            </a:p>
          </p:txBody>
        </p:sp>
        <p:sp>
          <p:nvSpPr>
            <p:cNvPr id="62" name="TextBox 37"/>
            <p:cNvSpPr txBox="1">
              <a:spLocks noChangeArrowheads="1"/>
            </p:cNvSpPr>
            <p:nvPr/>
          </p:nvSpPr>
          <p:spPr bwMode="auto">
            <a:xfrm>
              <a:off x="3310185" y="3542993"/>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63" name="TextBox 38"/>
            <p:cNvSpPr txBox="1">
              <a:spLocks noChangeArrowheads="1"/>
            </p:cNvSpPr>
            <p:nvPr/>
          </p:nvSpPr>
          <p:spPr bwMode="auto">
            <a:xfrm>
              <a:off x="2904386" y="3907097"/>
              <a:ext cx="4860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Quit:</a:t>
              </a:r>
            </a:p>
            <a:p>
              <a:pPr algn="ctr" eaLnBrk="1" hangingPunct="1"/>
              <a:r>
                <a:rPr lang="en-US" altLang="en-US" sz="1050" dirty="0"/>
                <a:t>$100</a:t>
              </a:r>
            </a:p>
          </p:txBody>
        </p:sp>
        <p:sp>
          <p:nvSpPr>
            <p:cNvPr id="64" name="TextBox 39"/>
            <p:cNvSpPr txBox="1">
              <a:spLocks noChangeArrowheads="1"/>
            </p:cNvSpPr>
            <p:nvPr/>
          </p:nvSpPr>
          <p:spPr bwMode="auto">
            <a:xfrm>
              <a:off x="5428499" y="2794090"/>
              <a:ext cx="6270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50" dirty="0"/>
                <a:t>Correct</a:t>
              </a:r>
            </a:p>
          </p:txBody>
        </p:sp>
        <p:sp>
          <p:nvSpPr>
            <p:cNvPr id="65" name="TextBox 40"/>
            <p:cNvSpPr txBox="1">
              <a:spLocks noChangeArrowheads="1"/>
            </p:cNvSpPr>
            <p:nvPr/>
          </p:nvSpPr>
          <p:spPr bwMode="auto">
            <a:xfrm>
              <a:off x="5004444" y="3542993"/>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66" name="TextBox 41"/>
            <p:cNvSpPr txBox="1">
              <a:spLocks noChangeArrowheads="1"/>
            </p:cNvSpPr>
            <p:nvPr/>
          </p:nvSpPr>
          <p:spPr bwMode="auto">
            <a:xfrm>
              <a:off x="4574687" y="3907097"/>
              <a:ext cx="59824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Quit:</a:t>
              </a:r>
            </a:p>
            <a:p>
              <a:pPr algn="ctr" eaLnBrk="1" hangingPunct="1"/>
              <a:r>
                <a:rPr lang="en-US" altLang="en-US" sz="1050" dirty="0"/>
                <a:t>$1,100</a:t>
              </a:r>
            </a:p>
          </p:txBody>
        </p:sp>
        <p:sp>
          <p:nvSpPr>
            <p:cNvPr id="67" name="TextBox 42"/>
            <p:cNvSpPr txBox="1">
              <a:spLocks noChangeArrowheads="1"/>
            </p:cNvSpPr>
            <p:nvPr/>
          </p:nvSpPr>
          <p:spPr bwMode="auto">
            <a:xfrm>
              <a:off x="7033441" y="2628593"/>
              <a:ext cx="14039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Correct:</a:t>
              </a:r>
            </a:p>
            <a:p>
              <a:pPr algn="ctr" eaLnBrk="1" hangingPunct="1"/>
              <a:r>
                <a:rPr lang="en-US" altLang="en-US" sz="1050" dirty="0"/>
                <a:t>$61,100</a:t>
              </a:r>
            </a:p>
          </p:txBody>
        </p:sp>
        <p:sp>
          <p:nvSpPr>
            <p:cNvPr id="68" name="TextBox 43"/>
            <p:cNvSpPr txBox="1">
              <a:spLocks noChangeArrowheads="1"/>
            </p:cNvSpPr>
            <p:nvPr/>
          </p:nvSpPr>
          <p:spPr bwMode="auto">
            <a:xfrm>
              <a:off x="6695132" y="3542993"/>
              <a:ext cx="74571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Incorrect:</a:t>
              </a:r>
            </a:p>
            <a:p>
              <a:pPr algn="ctr" eaLnBrk="1" hangingPunct="1"/>
              <a:r>
                <a:rPr lang="en-US" altLang="en-US" sz="1050" dirty="0"/>
                <a:t>$0</a:t>
              </a:r>
            </a:p>
          </p:txBody>
        </p:sp>
        <p:sp>
          <p:nvSpPr>
            <p:cNvPr id="69" name="TextBox 44"/>
            <p:cNvSpPr txBox="1">
              <a:spLocks noChangeArrowheads="1"/>
            </p:cNvSpPr>
            <p:nvPr/>
          </p:nvSpPr>
          <p:spPr bwMode="auto">
            <a:xfrm>
              <a:off x="6169364" y="3907097"/>
              <a:ext cx="6735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50" dirty="0"/>
                <a:t>Quit:</a:t>
              </a:r>
            </a:p>
            <a:p>
              <a:pPr algn="ctr" eaLnBrk="1" hangingPunct="1"/>
              <a:r>
                <a:rPr lang="en-US" altLang="en-US" sz="1050" dirty="0"/>
                <a:t>$11,100</a:t>
              </a:r>
            </a:p>
          </p:txBody>
        </p:sp>
        <p:sp>
          <p:nvSpPr>
            <p:cNvPr id="70" name="TextBox 45"/>
            <p:cNvSpPr txBox="1">
              <a:spLocks noChangeArrowheads="1"/>
            </p:cNvSpPr>
            <p:nvPr/>
          </p:nvSpPr>
          <p:spPr bwMode="auto">
            <a:xfrm>
              <a:off x="933962" y="2415819"/>
              <a:ext cx="13440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$100 question</a:t>
              </a:r>
            </a:p>
          </p:txBody>
        </p:sp>
        <p:sp>
          <p:nvSpPr>
            <p:cNvPr id="71" name="TextBox 46"/>
            <p:cNvSpPr txBox="1">
              <a:spLocks noChangeArrowheads="1"/>
            </p:cNvSpPr>
            <p:nvPr/>
          </p:nvSpPr>
          <p:spPr bwMode="auto">
            <a:xfrm>
              <a:off x="2482193" y="2415819"/>
              <a:ext cx="15343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$1,000 question</a:t>
              </a:r>
            </a:p>
          </p:txBody>
        </p:sp>
        <p:sp>
          <p:nvSpPr>
            <p:cNvPr id="72" name="TextBox 47"/>
            <p:cNvSpPr txBox="1">
              <a:spLocks noChangeArrowheads="1"/>
            </p:cNvSpPr>
            <p:nvPr/>
          </p:nvSpPr>
          <p:spPr bwMode="auto">
            <a:xfrm>
              <a:off x="4117309" y="2415819"/>
              <a:ext cx="16573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$10,000 question</a:t>
              </a:r>
            </a:p>
          </p:txBody>
        </p:sp>
        <p:sp>
          <p:nvSpPr>
            <p:cNvPr id="73" name="TextBox 48"/>
            <p:cNvSpPr txBox="1">
              <a:spLocks noChangeArrowheads="1"/>
            </p:cNvSpPr>
            <p:nvPr/>
          </p:nvSpPr>
          <p:spPr bwMode="auto">
            <a:xfrm>
              <a:off x="5742046" y="2415819"/>
              <a:ext cx="17994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dirty="0">
                  <a:solidFill>
                    <a:schemeClr val="accent6">
                      <a:lumMod val="75000"/>
                    </a:schemeClr>
                  </a:solidFill>
                </a:rPr>
                <a:t>$50,000 question</a:t>
              </a:r>
            </a:p>
          </p:txBody>
        </p:sp>
      </p:grpSp>
    </p:spTree>
    <p:extLst>
      <p:ext uri="{BB962C8B-B14F-4D97-AF65-F5344CB8AC3E}">
        <p14:creationId xmlns:p14="http://schemas.microsoft.com/office/powerpoint/2010/main" val="2443520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0" grpId="0"/>
      <p:bldP spid="41"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194" y="145679"/>
            <a:ext cx="6172200" cy="854869"/>
          </a:xfrm>
        </p:spPr>
        <p:txBody>
          <a:bodyPr>
            <a:normAutofit/>
          </a:bodyPr>
          <a:lstStyle/>
          <a:p>
            <a:pPr>
              <a:defRPr/>
            </a:pPr>
            <a:r>
              <a:rPr lang="en-US" sz="3200" dirty="0"/>
              <a:t>Grid World</a:t>
            </a:r>
          </a:p>
        </p:txBody>
      </p:sp>
      <p:pic>
        <p:nvPicPr>
          <p:cNvPr id="419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47" y="1368834"/>
            <a:ext cx="2821781" cy="2034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356" y="1600200"/>
            <a:ext cx="350520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bwMode="auto">
          <a:xfrm>
            <a:off x="1092994" y="3457575"/>
            <a:ext cx="2400300" cy="1085850"/>
          </a:xfrm>
          <a:prstGeom prst="rect">
            <a:avLst/>
          </a:prstGeom>
          <a:noFill/>
          <a:ln w="9525">
            <a:noFill/>
            <a:miter lim="800000"/>
            <a:headEnd/>
            <a:tailEnd/>
          </a:ln>
          <a:effectLst/>
        </p:spPr>
        <p:txBody>
          <a:bodyPr/>
          <a:lstStyle/>
          <a:p>
            <a:pPr marL="2381" indent="-2381">
              <a:spcBef>
                <a:spcPct val="20000"/>
              </a:spcBef>
              <a:defRPr/>
            </a:pPr>
            <a:r>
              <a:rPr lang="en-US" kern="0" dirty="0">
                <a:latin typeface="Arial" panose="020B0604020202020204" pitchFamily="34" charset="0"/>
                <a:cs typeface="Arial" panose="020B0604020202020204" pitchFamily="34" charset="0"/>
              </a:rPr>
              <a:t>R(s) = -0.04 for every non-terminal state</a:t>
            </a:r>
          </a:p>
        </p:txBody>
      </p:sp>
      <p:sp>
        <p:nvSpPr>
          <p:cNvPr id="7" name="Content Placeholder 2"/>
          <p:cNvSpPr txBox="1">
            <a:spLocks/>
          </p:cNvSpPr>
          <p:nvPr/>
        </p:nvSpPr>
        <p:spPr bwMode="auto">
          <a:xfrm>
            <a:off x="5029200" y="1143000"/>
            <a:ext cx="2400300" cy="685800"/>
          </a:xfrm>
          <a:prstGeom prst="rect">
            <a:avLst/>
          </a:prstGeom>
          <a:noFill/>
          <a:ln w="9525">
            <a:noFill/>
            <a:miter lim="800000"/>
            <a:headEnd/>
            <a:tailEnd/>
          </a:ln>
          <a:effectLst/>
        </p:spPr>
        <p:txBody>
          <a:bodyPr/>
          <a:lstStyle/>
          <a:p>
            <a:pPr marL="2381" indent="-2381" algn="ctr">
              <a:spcBef>
                <a:spcPct val="20000"/>
              </a:spcBef>
              <a:defRPr/>
            </a:pPr>
            <a:r>
              <a:rPr lang="en-US" kern="0" dirty="0">
                <a:latin typeface="Arial" panose="020B0604020202020204" pitchFamily="34" charset="0"/>
                <a:cs typeface="Arial" panose="020B0604020202020204" pitchFamily="34" charset="0"/>
              </a:rPr>
              <a:t>Transition model:</a:t>
            </a:r>
          </a:p>
        </p:txBody>
      </p:sp>
      <p:sp>
        <p:nvSpPr>
          <p:cNvPr id="9" name="Content Placeholder 2"/>
          <p:cNvSpPr txBox="1">
            <a:spLocks/>
          </p:cNvSpPr>
          <p:nvPr/>
        </p:nvSpPr>
        <p:spPr bwMode="auto">
          <a:xfrm>
            <a:off x="6115050" y="2914650"/>
            <a:ext cx="464344" cy="342900"/>
          </a:xfrm>
          <a:prstGeom prst="rect">
            <a:avLst/>
          </a:prstGeom>
          <a:noFill/>
          <a:ln w="9525">
            <a:noFill/>
            <a:miter lim="800000"/>
            <a:headEnd/>
            <a:tailEnd/>
          </a:ln>
          <a:effectLst/>
        </p:spPr>
        <p:txBody>
          <a:bodyPr/>
          <a:lstStyle/>
          <a:p>
            <a:pPr marL="2381" indent="-2381" algn="ctr">
              <a:spcBef>
                <a:spcPct val="20000"/>
              </a:spcBef>
              <a:defRPr/>
            </a:pPr>
            <a:r>
              <a:rPr lang="en-US" sz="1200" kern="0" dirty="0"/>
              <a:t>0.8</a:t>
            </a:r>
          </a:p>
        </p:txBody>
      </p:sp>
      <p:sp>
        <p:nvSpPr>
          <p:cNvPr id="10" name="Content Placeholder 2"/>
          <p:cNvSpPr txBox="1">
            <a:spLocks/>
          </p:cNvSpPr>
          <p:nvPr/>
        </p:nvSpPr>
        <p:spPr bwMode="auto">
          <a:xfrm>
            <a:off x="6679407" y="2914650"/>
            <a:ext cx="464344" cy="342900"/>
          </a:xfrm>
          <a:prstGeom prst="rect">
            <a:avLst/>
          </a:prstGeom>
          <a:noFill/>
          <a:ln w="9525">
            <a:noFill/>
            <a:miter lim="800000"/>
            <a:headEnd/>
            <a:tailEnd/>
          </a:ln>
          <a:effectLst/>
        </p:spPr>
        <p:txBody>
          <a:bodyPr/>
          <a:lstStyle/>
          <a:p>
            <a:pPr marL="2381" indent="-2381" algn="ctr">
              <a:spcBef>
                <a:spcPct val="20000"/>
              </a:spcBef>
              <a:defRPr/>
            </a:pPr>
            <a:r>
              <a:rPr lang="en-US" sz="1200" kern="0" dirty="0"/>
              <a:t>0.1</a:t>
            </a:r>
          </a:p>
        </p:txBody>
      </p:sp>
      <p:sp>
        <p:nvSpPr>
          <p:cNvPr id="11" name="Content Placeholder 2"/>
          <p:cNvSpPr txBox="1">
            <a:spLocks/>
          </p:cNvSpPr>
          <p:nvPr/>
        </p:nvSpPr>
        <p:spPr bwMode="auto">
          <a:xfrm>
            <a:off x="5250657" y="2914650"/>
            <a:ext cx="464344" cy="342900"/>
          </a:xfrm>
          <a:prstGeom prst="rect">
            <a:avLst/>
          </a:prstGeom>
          <a:noFill/>
          <a:ln w="9525">
            <a:noFill/>
            <a:miter lim="800000"/>
            <a:headEnd/>
            <a:tailEnd/>
          </a:ln>
          <a:effectLst/>
        </p:spPr>
        <p:txBody>
          <a:bodyPr/>
          <a:lstStyle/>
          <a:p>
            <a:pPr marL="2381" indent="-2381" algn="ctr">
              <a:spcBef>
                <a:spcPct val="20000"/>
              </a:spcBef>
              <a:defRPr/>
            </a:pPr>
            <a:r>
              <a:rPr lang="en-US" sz="1200" kern="0" dirty="0"/>
              <a:t>0.1</a:t>
            </a:r>
          </a:p>
        </p:txBody>
      </p:sp>
      <p:sp>
        <p:nvSpPr>
          <p:cNvPr id="41994" name="TextBox 11"/>
          <p:cNvSpPr txBox="1">
            <a:spLocks noChangeArrowheads="1"/>
          </p:cNvSpPr>
          <p:nvPr/>
        </p:nvSpPr>
        <p:spPr bwMode="auto">
          <a:xfrm>
            <a:off x="6263879" y="4936331"/>
            <a:ext cx="180690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900" dirty="0"/>
              <a:t>Source: P. Abbeel and D. Klein </a:t>
            </a:r>
          </a:p>
        </p:txBody>
      </p:sp>
    </p:spTree>
    <p:extLst>
      <p:ext uri="{BB962C8B-B14F-4D97-AF65-F5344CB8AC3E}">
        <p14:creationId xmlns:p14="http://schemas.microsoft.com/office/powerpoint/2010/main" val="9981630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253" y="94655"/>
            <a:ext cx="6172200" cy="854869"/>
          </a:xfrm>
        </p:spPr>
        <p:txBody>
          <a:bodyPr>
            <a:normAutofit/>
          </a:bodyPr>
          <a:lstStyle/>
          <a:p>
            <a:pPr>
              <a:defRPr/>
            </a:pPr>
            <a:r>
              <a:rPr lang="en-US" sz="3200" dirty="0"/>
              <a:t>Goal: Policy</a:t>
            </a: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1" y="1600200"/>
            <a:ext cx="2821781" cy="2034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012" name="TextBox 11"/>
          <p:cNvSpPr txBox="1">
            <a:spLocks noChangeArrowheads="1"/>
          </p:cNvSpPr>
          <p:nvPr/>
        </p:nvSpPr>
        <p:spPr bwMode="auto">
          <a:xfrm>
            <a:off x="6263879" y="4936331"/>
            <a:ext cx="180690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900" dirty="0"/>
              <a:t>Source: P. Abbeel and D. Klein </a:t>
            </a:r>
          </a:p>
        </p:txBody>
      </p:sp>
      <p:pic>
        <p:nvPicPr>
          <p:cNvPr id="430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1019" y="1593057"/>
            <a:ext cx="3488531" cy="2041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1987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6CCB8030-6F99-446F-BD3B-E5E3F435F1FD}">
  <ds:schemaRefs>
    <ds:schemaRef ds:uri="http://schemas.microsoft.com/sharepoint/v3/contenttype/forms"/>
  </ds:schemaRefs>
</ds:datastoreItem>
</file>

<file path=customXml/itemProps2.xml><?xml version="1.0" encoding="utf-8"?>
<ds:datastoreItem xmlns:ds="http://schemas.openxmlformats.org/officeDocument/2006/customXml" ds:itemID="{AFA540F8-4ACB-4DC8-920F-A3CE5A42B9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4D3FE7-A0C8-4453-A806-BCAD6F53B901}">
  <ds:schemaRefs>
    <ds:schemaRef ds:uri="http://www.w3.org/XML/1998/namespace"/>
    <ds:schemaRef ds:uri="http://purl.org/dc/elements/1.1/"/>
    <ds:schemaRef ds:uri="http://schemas.microsoft.com/office/2006/documentManagement/types"/>
    <ds:schemaRef ds:uri="http://schemas.microsoft.com/office/infopath/2007/PartnerControls"/>
    <ds:schemaRef ds:uri="http://purl.org/dc/dcmitype/"/>
    <ds:schemaRef ds:uri="http://schemas.microsoft.com/sharepoint/v3"/>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7747</TotalTime>
  <Words>3509</Words>
  <Application>Microsoft Macintosh PowerPoint</Application>
  <PresentationFormat>On-screen Show (16:9)</PresentationFormat>
  <Paragraphs>541</Paragraphs>
  <Slides>38</Slides>
  <Notes>36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Cambria Math</vt:lpstr>
      <vt:lpstr>Courier</vt:lpstr>
      <vt:lpstr>Wingdings</vt:lpstr>
      <vt:lpstr>Office Theme</vt:lpstr>
      <vt:lpstr>CZ3005 Artificial Intelligence  Markov Decision Process </vt:lpstr>
      <vt:lpstr>Lesson Outline </vt:lpstr>
      <vt:lpstr>Introduction </vt:lpstr>
      <vt:lpstr>Game Show</vt:lpstr>
      <vt:lpstr>Recursive Mechanism</vt:lpstr>
      <vt:lpstr>Game Show</vt:lpstr>
      <vt:lpstr>Game Show</vt:lpstr>
      <vt:lpstr>Grid World</vt:lpstr>
      <vt:lpstr>Goal: Policy</vt:lpstr>
      <vt:lpstr>Grid World</vt:lpstr>
      <vt:lpstr>Grid World</vt:lpstr>
      <vt:lpstr>Atari Video Games</vt:lpstr>
      <vt:lpstr>The Agent-Environment Interface</vt:lpstr>
      <vt:lpstr>Making Complex Decisions</vt:lpstr>
      <vt:lpstr>Markov Decision Processes</vt:lpstr>
      <vt:lpstr>RAP-Star: PI</vt:lpstr>
      <vt:lpstr>Solving MDPs</vt:lpstr>
      <vt:lpstr>Maximizing Accumulated Rewards</vt:lpstr>
      <vt:lpstr>Accumulated Rewards</vt:lpstr>
      <vt:lpstr>Value Function</vt:lpstr>
      <vt:lpstr>Recursive Mechanism</vt:lpstr>
      <vt:lpstr>Finding the Value Function of States</vt:lpstr>
      <vt:lpstr>The Bellman Equation</vt:lpstr>
      <vt:lpstr>Method 1: Value Iteration</vt:lpstr>
      <vt:lpstr>Value Iteration: Example</vt:lpstr>
      <vt:lpstr>Value Iteration: Example (cont’d) </vt:lpstr>
      <vt:lpstr>Value Iteration: Example </vt:lpstr>
      <vt:lpstr>Value Iteration: Example </vt:lpstr>
      <vt:lpstr>Value Iteration: Example </vt:lpstr>
      <vt:lpstr>Value Iteration: Example  </vt:lpstr>
      <vt:lpstr>PowerPoint Presentation</vt:lpstr>
      <vt:lpstr>Grid World</vt:lpstr>
      <vt:lpstr>Method 2: Policy Iteration</vt:lpstr>
      <vt:lpstr>Policy Iteration: Main Steps</vt:lpstr>
      <vt:lpstr>Policy Iteration: Detailed Steps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Presenatation Title</dc:title>
  <dc:creator>B Elzer</dc:creator>
  <cp:lastModifiedBy>含望 张</cp:lastModifiedBy>
  <cp:revision>703</cp:revision>
  <cp:lastPrinted>2020-08-23T13:38:07Z</cp:lastPrinted>
  <dcterms:created xsi:type="dcterms:W3CDTF">2017-05-14T01:29:56Z</dcterms:created>
  <dcterms:modified xsi:type="dcterms:W3CDTF">2022-12-31T00:52:04Z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0x010100E28E816AC679FF4C86C22834E825BD05</vt:lpwstr>
  </property>
</Properties>
</file>